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aleway SemiBold"/>
      <p:regular r:id="rId60"/>
      <p:bold r:id="rId61"/>
      <p:italic r:id="rId62"/>
      <p:boldItalic r:id="rId63"/>
    </p:embeddedFont>
    <p:embeddedFont>
      <p:font typeface="Raleway"/>
      <p:regular r:id="rId64"/>
      <p:bold r:id="rId65"/>
      <p:italic r:id="rId66"/>
      <p:boldItalic r:id="rId67"/>
    </p:embeddedFont>
    <p:embeddedFont>
      <p:font typeface="Raleway ExtraBold"/>
      <p:bold r:id="rId68"/>
      <p:boldItalic r:id="rId69"/>
    </p:embeddedFont>
    <p:embeddedFont>
      <p:font typeface="Roboto"/>
      <p:regular r:id="rId70"/>
      <p:bold r:id="rId71"/>
      <p:italic r:id="rId72"/>
      <p:boldItalic r:id="rId73"/>
    </p:embeddedFont>
    <p:embeddedFont>
      <p:font typeface="Spectral"/>
      <p:regular r:id="rId74"/>
      <p:bold r:id="rId75"/>
      <p:italic r:id="rId76"/>
      <p:boldItalic r:id="rId77"/>
    </p:embeddedFont>
    <p:embeddedFont>
      <p:font typeface="Roboto Serif SemiBold"/>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91E2C9-577C-417A-A04F-3FB1169C392B}">
  <a:tblStyle styleId="{3991E2C9-577C-417A-A04F-3FB1169C39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678D3D-662E-45B5-BC58-8AD308CB306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SerifSemiBold-italic.fntdata"/><Relationship Id="rId81" Type="http://schemas.openxmlformats.org/officeDocument/2006/relationships/font" Target="fonts/RobotoSerif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boldItalic.fntdata"/><Relationship Id="rId72" Type="http://schemas.openxmlformats.org/officeDocument/2006/relationships/font" Target="fonts/Roboto-italic.fntdata"/><Relationship Id="rId31" Type="http://schemas.openxmlformats.org/officeDocument/2006/relationships/slide" Target="slides/slide25.xml"/><Relationship Id="rId75" Type="http://schemas.openxmlformats.org/officeDocument/2006/relationships/font" Target="fonts/Spectral-bold.fntdata"/><Relationship Id="rId30" Type="http://schemas.openxmlformats.org/officeDocument/2006/relationships/slide" Target="slides/slide24.xml"/><Relationship Id="rId74" Type="http://schemas.openxmlformats.org/officeDocument/2006/relationships/font" Target="fonts/Spectral-regular.fntdata"/><Relationship Id="rId33" Type="http://schemas.openxmlformats.org/officeDocument/2006/relationships/slide" Target="slides/slide27.xml"/><Relationship Id="rId77" Type="http://schemas.openxmlformats.org/officeDocument/2006/relationships/font" Target="fonts/Spectral-boldItalic.fntdata"/><Relationship Id="rId32" Type="http://schemas.openxmlformats.org/officeDocument/2006/relationships/slide" Target="slides/slide26.xml"/><Relationship Id="rId76" Type="http://schemas.openxmlformats.org/officeDocument/2006/relationships/font" Target="fonts/Spectral-italic.fntdata"/><Relationship Id="rId35" Type="http://schemas.openxmlformats.org/officeDocument/2006/relationships/slide" Target="slides/slide29.xml"/><Relationship Id="rId79" Type="http://schemas.openxmlformats.org/officeDocument/2006/relationships/font" Target="fonts/RobotoSerifSemiBold-bold.fntdata"/><Relationship Id="rId34" Type="http://schemas.openxmlformats.org/officeDocument/2006/relationships/slide" Target="slides/slide28.xml"/><Relationship Id="rId78" Type="http://schemas.openxmlformats.org/officeDocument/2006/relationships/font" Target="fonts/RobotoSerifSemiBold-regular.fntdata"/><Relationship Id="rId71" Type="http://schemas.openxmlformats.org/officeDocument/2006/relationships/font" Target="fonts/Roboto-bold.fntdata"/><Relationship Id="rId70" Type="http://schemas.openxmlformats.org/officeDocument/2006/relationships/font" Target="fonts/Robo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SemiBold-italic.fntdata"/><Relationship Id="rId61" Type="http://schemas.openxmlformats.org/officeDocument/2006/relationships/font" Target="fonts/RalewaySemiBold-bold.fntdata"/><Relationship Id="rId20" Type="http://schemas.openxmlformats.org/officeDocument/2006/relationships/slide" Target="slides/slide14.xml"/><Relationship Id="rId64" Type="http://schemas.openxmlformats.org/officeDocument/2006/relationships/font" Target="fonts/Raleway-regular.fntdata"/><Relationship Id="rId63" Type="http://schemas.openxmlformats.org/officeDocument/2006/relationships/font" Target="fonts/RalewaySemiBold-boldItalic.fntdata"/><Relationship Id="rId22" Type="http://schemas.openxmlformats.org/officeDocument/2006/relationships/slide" Target="slides/slide16.xml"/><Relationship Id="rId66" Type="http://schemas.openxmlformats.org/officeDocument/2006/relationships/font" Target="fonts/Raleway-italic.fntdata"/><Relationship Id="rId21" Type="http://schemas.openxmlformats.org/officeDocument/2006/relationships/slide" Target="slides/slide15.xml"/><Relationship Id="rId65" Type="http://schemas.openxmlformats.org/officeDocument/2006/relationships/font" Target="fonts/Raleway-bold.fntdata"/><Relationship Id="rId24" Type="http://schemas.openxmlformats.org/officeDocument/2006/relationships/slide" Target="slides/slide18.xml"/><Relationship Id="rId68" Type="http://schemas.openxmlformats.org/officeDocument/2006/relationships/font" Target="fonts/RalewayExtraBold-bold.fntdata"/><Relationship Id="rId23" Type="http://schemas.openxmlformats.org/officeDocument/2006/relationships/slide" Target="slides/slide17.xml"/><Relationship Id="rId67" Type="http://schemas.openxmlformats.org/officeDocument/2006/relationships/font" Target="fonts/Raleway-boldItalic.fntdata"/><Relationship Id="rId60" Type="http://schemas.openxmlformats.org/officeDocument/2006/relationships/font" Target="fonts/RalewaySemiBol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Extra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8b91e8fa7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8b91e8fa7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85b785356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85b785356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85b78535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85b78535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5b785356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85b785356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88f052f0c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88f052f0c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85b78535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85b78535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8a6f387df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8a6f387df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a6f387df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a6f387df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a6f387df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8a6f387df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8a6f387df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8a6f387df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8a6f387df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8a6f387df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9070bfc9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9070bfc9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8a6f387df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8a6f387df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8a6f387df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8a6f387df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a6f387df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a6f387df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8a6f387df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8a6f387df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88f052f0c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88f052f0c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88f052f0c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88f052f0c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88f052f0c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88f052f0c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8a7b9990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8a7b9990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a7b99907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a7b99907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8a7b99907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8a7b99907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8a7b99907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8a7b99907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8a7b99907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8a7b99907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8a7b99907a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8a7b99907a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8a7b99907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8a7b99907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a7b99907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8a7b99907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a7b99907a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a7b99907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a7b99907a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a7b99907a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8a6f387df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8a6f387df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8a6f387df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8a6f387df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8a7b99907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8a7b99907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8a7b99907a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8a7b99907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8a7b99907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8a7b99907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8a7b99907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8a7b99907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8a7b99907a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8a7b99907a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8a7b99907a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8a7b99907a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8a7b99907a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8a7b99907a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8a7b99907a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8a7b99907a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8a7b99907a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8a7b99907a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8a7b99907a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8a7b99907a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8a7b99907a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8a7b99907a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8a7b99907a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8a7b99907a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8a7b99907a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8a7b99907a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8b91e8fa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8b91e8fa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8a7b99907a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8a7b99907a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8a7b99907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8a7b99907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a7b99907a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a7b99907a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8a7b99907a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8a7b99907a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74EA7"/>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8a6f387df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8a6f387df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9070bfc99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9070bfc99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85b78535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85b78535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jp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49.png"/><Relationship Id="rId6"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2.png"/><Relationship Id="rId5" Type="http://schemas.openxmlformats.org/officeDocument/2006/relationships/image" Target="../media/image40.png"/><Relationship Id="rId6"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0" y="0"/>
            <a:ext cx="9144000" cy="789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999999"/>
                </a:solidFill>
                <a:latin typeface="Spectral"/>
                <a:ea typeface="Spectral"/>
                <a:cs typeface="Spectral"/>
                <a:sym typeface="Spectral"/>
              </a:rPr>
              <a:t>Neural Networks </a:t>
            </a:r>
            <a:endParaRPr b="1">
              <a:solidFill>
                <a:srgbClr val="999999"/>
              </a:solidFill>
              <a:latin typeface="Spectral"/>
              <a:ea typeface="Spectral"/>
              <a:cs typeface="Spectral"/>
              <a:sym typeface="Spectral"/>
            </a:endParaRPr>
          </a:p>
        </p:txBody>
      </p:sp>
      <p:sp>
        <p:nvSpPr>
          <p:cNvPr id="55" name="Google Shape;55;p13"/>
          <p:cNvSpPr txBox="1"/>
          <p:nvPr>
            <p:ph idx="1" type="subTitle"/>
          </p:nvPr>
        </p:nvSpPr>
        <p:spPr>
          <a:xfrm>
            <a:off x="4572000" y="4495500"/>
            <a:ext cx="4558500" cy="648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999999"/>
                </a:solidFill>
                <a:latin typeface="Courier New"/>
                <a:ea typeface="Courier New"/>
                <a:cs typeface="Courier New"/>
                <a:sym typeface="Courier New"/>
              </a:rPr>
              <a:t>By Paul Abhishek</a:t>
            </a:r>
            <a:endParaRPr>
              <a:solidFill>
                <a:srgbClr val="999999"/>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ctrTitle"/>
          </p:nvPr>
        </p:nvSpPr>
        <p:spPr>
          <a:xfrm>
            <a:off x="0" y="0"/>
            <a:ext cx="9144000" cy="81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Raleway"/>
                <a:ea typeface="Raleway"/>
                <a:cs typeface="Raleway"/>
                <a:sym typeface="Raleway"/>
              </a:rPr>
              <a:t>Data and Data quality check</a:t>
            </a:r>
            <a:endParaRPr sz="3580">
              <a:solidFill>
                <a:srgbClr val="FFFFFF"/>
              </a:solidFill>
            </a:endParaRPr>
          </a:p>
        </p:txBody>
      </p:sp>
      <p:sp>
        <p:nvSpPr>
          <p:cNvPr id="138" name="Google Shape;138;p22"/>
          <p:cNvSpPr txBox="1"/>
          <p:nvPr/>
        </p:nvSpPr>
        <p:spPr>
          <a:xfrm>
            <a:off x="70875" y="1063125"/>
            <a:ext cx="4657500" cy="38778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Clr>
                <a:srgbClr val="FFFFFF"/>
              </a:buClr>
              <a:buSzPts val="1400"/>
              <a:buFont typeface="Raleway"/>
              <a:buChar char="➔"/>
            </a:pPr>
            <a:r>
              <a:rPr b="1" lang="en" sz="1200">
                <a:solidFill>
                  <a:srgbClr val="FFFFFF"/>
                </a:solidFill>
                <a:latin typeface="Raleway"/>
                <a:ea typeface="Raleway"/>
                <a:cs typeface="Raleway"/>
                <a:sym typeface="Raleway"/>
              </a:rPr>
              <a:t>The dataset consists of 142 rows and 20 columns </a:t>
            </a:r>
            <a:endParaRPr b="1" sz="1200">
              <a:solidFill>
                <a:srgbClr val="FFFFFF"/>
              </a:solidFill>
              <a:latin typeface="Raleway"/>
              <a:ea typeface="Raleway"/>
              <a:cs typeface="Raleway"/>
              <a:sym typeface="Raleway"/>
            </a:endParaRPr>
          </a:p>
          <a:p>
            <a:pPr indent="-304800" lvl="0" marL="457200" rtl="0" algn="l">
              <a:lnSpc>
                <a:spcPct val="90000"/>
              </a:lnSpc>
              <a:spcBef>
                <a:spcPts val="1600"/>
              </a:spcBef>
              <a:spcAft>
                <a:spcPts val="0"/>
              </a:spcAft>
              <a:buClr>
                <a:srgbClr val="FFFFFF"/>
              </a:buClr>
              <a:buSzPts val="1200"/>
              <a:buFont typeface="Raleway"/>
              <a:buChar char="➔"/>
            </a:pPr>
            <a:r>
              <a:rPr b="1" lang="en">
                <a:solidFill>
                  <a:srgbClr val="FFFFFF"/>
                </a:solidFill>
                <a:latin typeface="Raleway"/>
                <a:ea typeface="Raleway"/>
                <a:cs typeface="Raleway"/>
                <a:sym typeface="Raleway"/>
              </a:rPr>
              <a:t>6 null values were found</a:t>
            </a:r>
            <a:endParaRPr b="1">
              <a:solidFill>
                <a:srgbClr val="FFFFFF"/>
              </a:solidFill>
              <a:latin typeface="Raleway"/>
              <a:ea typeface="Raleway"/>
              <a:cs typeface="Raleway"/>
              <a:sym typeface="Raleway"/>
            </a:endParaRPr>
          </a:p>
          <a:p>
            <a:pPr indent="0" lvl="0" marL="457200" rtl="0" algn="l">
              <a:lnSpc>
                <a:spcPct val="90000"/>
              </a:lnSpc>
              <a:spcBef>
                <a:spcPts val="0"/>
              </a:spcBef>
              <a:spcAft>
                <a:spcPts val="0"/>
              </a:spcAft>
              <a:buNone/>
            </a:pPr>
            <a:r>
              <a:t/>
            </a:r>
            <a:endParaRPr b="1">
              <a:solidFill>
                <a:srgbClr val="FFFFFF"/>
              </a:solidFill>
              <a:latin typeface="Raleway"/>
              <a:ea typeface="Raleway"/>
              <a:cs typeface="Raleway"/>
              <a:sym typeface="Raleway"/>
            </a:endParaRPr>
          </a:p>
          <a:p>
            <a:pPr indent="-317500" lvl="0" marL="457200" rtl="0" algn="l">
              <a:lnSpc>
                <a:spcPct val="90000"/>
              </a:lnSpc>
              <a:spcBef>
                <a:spcPts val="0"/>
              </a:spcBef>
              <a:spcAft>
                <a:spcPts val="0"/>
              </a:spcAft>
              <a:buClr>
                <a:srgbClr val="FFFFFF"/>
              </a:buClr>
              <a:buSzPts val="1400"/>
              <a:buFont typeface="Raleway"/>
              <a:buChar char="➔"/>
            </a:pPr>
            <a:r>
              <a:rPr b="1" lang="en">
                <a:solidFill>
                  <a:srgbClr val="FFFFFF"/>
                </a:solidFill>
                <a:latin typeface="Raleway"/>
                <a:ea typeface="Raleway"/>
                <a:cs typeface="Raleway"/>
                <a:sym typeface="Raleway"/>
              </a:rPr>
              <a:t>The attributes to be noticed are mpg,cylinders,displacement, horsepower, weight, acceleration.</a:t>
            </a:r>
            <a:br>
              <a:rPr b="1" lang="en">
                <a:solidFill>
                  <a:srgbClr val="FFFFFF"/>
                </a:solidFill>
                <a:latin typeface="Raleway"/>
                <a:ea typeface="Raleway"/>
                <a:cs typeface="Raleway"/>
                <a:sym typeface="Raleway"/>
              </a:rPr>
            </a:br>
            <a:endParaRPr b="1">
              <a:solidFill>
                <a:srgbClr val="FFFFFF"/>
              </a:solidFill>
              <a:latin typeface="Raleway"/>
              <a:ea typeface="Raleway"/>
              <a:cs typeface="Raleway"/>
              <a:sym typeface="Raleway"/>
            </a:endParaRPr>
          </a:p>
          <a:p>
            <a:pPr indent="-317500" lvl="0" marL="457200" rtl="0" algn="l">
              <a:lnSpc>
                <a:spcPct val="90000"/>
              </a:lnSpc>
              <a:spcBef>
                <a:spcPts val="0"/>
              </a:spcBef>
              <a:spcAft>
                <a:spcPts val="0"/>
              </a:spcAft>
              <a:buClr>
                <a:srgbClr val="FFFFFF"/>
              </a:buClr>
              <a:buSzPts val="1400"/>
              <a:buFont typeface="Raleway"/>
              <a:buChar char="➔"/>
            </a:pPr>
            <a:r>
              <a:rPr b="1" lang="en">
                <a:solidFill>
                  <a:srgbClr val="FFFFFF"/>
                </a:solidFill>
                <a:latin typeface="Raleway"/>
                <a:ea typeface="Raleway"/>
                <a:cs typeface="Raleway"/>
                <a:sym typeface="Raleway"/>
              </a:rPr>
              <a:t>Object column (HorsePower) is converted into integer type.</a:t>
            </a:r>
            <a:br>
              <a:rPr b="1" lang="en">
                <a:solidFill>
                  <a:srgbClr val="FFFFFF"/>
                </a:solidFill>
                <a:latin typeface="Raleway"/>
                <a:ea typeface="Raleway"/>
                <a:cs typeface="Raleway"/>
                <a:sym typeface="Raleway"/>
              </a:rPr>
            </a:br>
            <a:endParaRPr b="1">
              <a:solidFill>
                <a:srgbClr val="FFFFFF"/>
              </a:solidFill>
              <a:latin typeface="Raleway"/>
              <a:ea typeface="Raleway"/>
              <a:cs typeface="Raleway"/>
              <a:sym typeface="Raleway"/>
            </a:endParaRPr>
          </a:p>
          <a:p>
            <a:pPr indent="-317500" lvl="0" marL="457200" rtl="0" algn="l">
              <a:lnSpc>
                <a:spcPct val="90000"/>
              </a:lnSpc>
              <a:spcBef>
                <a:spcPts val="0"/>
              </a:spcBef>
              <a:spcAft>
                <a:spcPts val="0"/>
              </a:spcAft>
              <a:buClr>
                <a:srgbClr val="FFFFFF"/>
              </a:buClr>
              <a:buSzPts val="1400"/>
              <a:buFont typeface="Raleway"/>
              <a:buChar char="➔"/>
            </a:pPr>
            <a:r>
              <a:rPr b="1" lang="en">
                <a:solidFill>
                  <a:srgbClr val="FFFFFF"/>
                </a:solidFill>
                <a:latin typeface="Raleway"/>
                <a:ea typeface="Raleway"/>
                <a:cs typeface="Raleway"/>
                <a:sym typeface="Raleway"/>
              </a:rPr>
              <a:t>All the attributes are numeric Type.</a:t>
            </a:r>
            <a:endParaRPr b="1">
              <a:solidFill>
                <a:srgbClr val="FFFFFF"/>
              </a:solidFill>
              <a:latin typeface="Raleway"/>
              <a:ea typeface="Raleway"/>
              <a:cs typeface="Raleway"/>
              <a:sym typeface="Raleway"/>
            </a:endParaRPr>
          </a:p>
          <a:p>
            <a:pPr indent="0" lvl="0" marL="457200" rtl="0" algn="l">
              <a:lnSpc>
                <a:spcPct val="90000"/>
              </a:lnSpc>
              <a:spcBef>
                <a:spcPts val="0"/>
              </a:spcBef>
              <a:spcAft>
                <a:spcPts val="0"/>
              </a:spcAft>
              <a:buNone/>
            </a:pPr>
            <a:r>
              <a:t/>
            </a:r>
            <a:endParaRPr b="1">
              <a:solidFill>
                <a:srgbClr val="FFFFFF"/>
              </a:solidFill>
              <a:latin typeface="Raleway"/>
              <a:ea typeface="Raleway"/>
              <a:cs typeface="Raleway"/>
              <a:sym typeface="Raleway"/>
            </a:endParaRPr>
          </a:p>
          <a:p>
            <a:pPr indent="-317500" lvl="0" marL="457200" rtl="0" algn="l">
              <a:lnSpc>
                <a:spcPct val="90000"/>
              </a:lnSpc>
              <a:spcBef>
                <a:spcPts val="0"/>
              </a:spcBef>
              <a:spcAft>
                <a:spcPts val="0"/>
              </a:spcAft>
              <a:buClr>
                <a:srgbClr val="FFFFFF"/>
              </a:buClr>
              <a:buSzPts val="1400"/>
              <a:buFont typeface="Raleway"/>
              <a:buChar char="➔"/>
            </a:pPr>
            <a:r>
              <a:rPr b="1" lang="en">
                <a:solidFill>
                  <a:srgbClr val="FFFFFF"/>
                </a:solidFill>
                <a:latin typeface="Raleway"/>
                <a:ea typeface="Raleway"/>
                <a:cs typeface="Raleway"/>
                <a:sym typeface="Raleway"/>
              </a:rPr>
              <a:t>No outliers were found.</a:t>
            </a:r>
            <a:endParaRPr b="1">
              <a:solidFill>
                <a:srgbClr val="FFFFFF"/>
              </a:solidFill>
              <a:latin typeface="Raleway"/>
              <a:ea typeface="Raleway"/>
              <a:cs typeface="Raleway"/>
              <a:sym typeface="Raleway"/>
            </a:endParaRPr>
          </a:p>
          <a:p>
            <a:pPr indent="0" lvl="0" marL="457200" rtl="0" algn="l">
              <a:lnSpc>
                <a:spcPct val="90000"/>
              </a:lnSpc>
              <a:spcBef>
                <a:spcPts val="0"/>
              </a:spcBef>
              <a:spcAft>
                <a:spcPts val="0"/>
              </a:spcAft>
              <a:buNone/>
            </a:pPr>
            <a:r>
              <a:t/>
            </a:r>
            <a:endParaRPr b="1">
              <a:solidFill>
                <a:srgbClr val="FFFFFF"/>
              </a:solidFill>
              <a:latin typeface="Raleway"/>
              <a:ea typeface="Raleway"/>
              <a:cs typeface="Raleway"/>
              <a:sym typeface="Raleway"/>
            </a:endParaRPr>
          </a:p>
          <a:p>
            <a:pPr indent="-317500" lvl="0" marL="457200" rtl="0" algn="l">
              <a:lnSpc>
                <a:spcPct val="115000"/>
              </a:lnSpc>
              <a:spcBef>
                <a:spcPts val="0"/>
              </a:spcBef>
              <a:spcAft>
                <a:spcPts val="1000"/>
              </a:spcAft>
              <a:buClr>
                <a:srgbClr val="FFFFFF"/>
              </a:buClr>
              <a:buSzPts val="1400"/>
              <a:buFont typeface="Raleway"/>
              <a:buChar char="➔"/>
            </a:pPr>
            <a:r>
              <a:rPr b="1" lang="en">
                <a:solidFill>
                  <a:srgbClr val="FFFFFF"/>
                </a:solidFill>
                <a:latin typeface="Raleway"/>
                <a:ea typeface="Raleway"/>
                <a:cs typeface="Raleway"/>
                <a:sym typeface="Raleway"/>
              </a:rPr>
              <a:t>Outcome is continuous </a:t>
            </a:r>
            <a:endParaRPr b="1" sz="1200">
              <a:solidFill>
                <a:srgbClr val="FFFFFF"/>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4294967295" type="ctrTitle"/>
          </p:nvPr>
        </p:nvSpPr>
        <p:spPr>
          <a:xfrm>
            <a:off x="817950" y="286600"/>
            <a:ext cx="3525600" cy="10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DataFrame </a:t>
            </a:r>
            <a:endParaRPr/>
          </a:p>
        </p:txBody>
      </p:sp>
      <p:pic>
        <p:nvPicPr>
          <p:cNvPr id="144" name="Google Shape;144;p23"/>
          <p:cNvPicPr preferRelativeResize="0"/>
          <p:nvPr/>
        </p:nvPicPr>
        <p:blipFill>
          <a:blip r:embed="rId4">
            <a:alphaModFix/>
          </a:blip>
          <a:stretch>
            <a:fillRect/>
          </a:stretch>
        </p:blipFill>
        <p:spPr>
          <a:xfrm>
            <a:off x="182775" y="1438375"/>
            <a:ext cx="8919600" cy="311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4"/>
          <p:cNvSpPr txBox="1"/>
          <p:nvPr>
            <p:ph idx="4294967295" type="ctrTitle"/>
          </p:nvPr>
        </p:nvSpPr>
        <p:spPr>
          <a:xfrm>
            <a:off x="382575" y="266350"/>
            <a:ext cx="4467300" cy="10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Modified DataFrame</a:t>
            </a:r>
            <a:endParaRPr/>
          </a:p>
        </p:txBody>
      </p:sp>
      <p:pic>
        <p:nvPicPr>
          <p:cNvPr id="150" name="Google Shape;150;p24"/>
          <p:cNvPicPr preferRelativeResize="0"/>
          <p:nvPr/>
        </p:nvPicPr>
        <p:blipFill>
          <a:blip r:embed="rId4">
            <a:alphaModFix/>
          </a:blip>
          <a:stretch>
            <a:fillRect/>
          </a:stretch>
        </p:blipFill>
        <p:spPr>
          <a:xfrm>
            <a:off x="152400" y="1468750"/>
            <a:ext cx="8839199" cy="3116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4">
            <a:alphaModFix/>
          </a:blip>
          <a:stretch>
            <a:fillRect/>
          </a:stretch>
        </p:blipFill>
        <p:spPr>
          <a:xfrm>
            <a:off x="3169650" y="304800"/>
            <a:ext cx="5149994" cy="4838701"/>
          </a:xfrm>
          <a:prstGeom prst="rect">
            <a:avLst/>
          </a:prstGeom>
          <a:noFill/>
          <a:ln>
            <a:noFill/>
          </a:ln>
        </p:spPr>
      </p:pic>
      <p:sp>
        <p:nvSpPr>
          <p:cNvPr id="156" name="Google Shape;156;p25"/>
          <p:cNvSpPr txBox="1"/>
          <p:nvPr/>
        </p:nvSpPr>
        <p:spPr>
          <a:xfrm>
            <a:off x="0" y="528525"/>
            <a:ext cx="3229800" cy="5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674EA7"/>
                </a:solidFill>
                <a:latin typeface="Raleway"/>
                <a:ea typeface="Raleway"/>
                <a:cs typeface="Raleway"/>
                <a:sym typeface="Raleway"/>
              </a:rPr>
              <a:t>PairPlots</a:t>
            </a:r>
            <a:endParaRPr b="1" sz="3000">
              <a:solidFill>
                <a:srgbClr val="674EA7"/>
              </a:solidFill>
              <a:latin typeface="Raleway"/>
              <a:ea typeface="Raleway"/>
              <a:cs typeface="Raleway"/>
              <a:sym typeface="Raleway"/>
            </a:endParaRPr>
          </a:p>
        </p:txBody>
      </p:sp>
      <p:sp>
        <p:nvSpPr>
          <p:cNvPr id="157" name="Google Shape;157;p25"/>
          <p:cNvSpPr txBox="1"/>
          <p:nvPr/>
        </p:nvSpPr>
        <p:spPr>
          <a:xfrm>
            <a:off x="253125" y="1401900"/>
            <a:ext cx="2541300" cy="2770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Pair Plots are a really simple (one-line-of-code simple!) way to visualize relationships between each variable. It produces a matrix of relationships between each variable in your data for an instant examination of our data. It can also be a great jumping off point for determining types of regression analysis to use.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pic>
        <p:nvPicPr>
          <p:cNvPr id="162" name="Google Shape;162;p26"/>
          <p:cNvPicPr preferRelativeResize="0"/>
          <p:nvPr/>
        </p:nvPicPr>
        <p:blipFill>
          <a:blip r:embed="rId4">
            <a:alphaModFix/>
          </a:blip>
          <a:stretch>
            <a:fillRect/>
          </a:stretch>
        </p:blipFill>
        <p:spPr>
          <a:xfrm>
            <a:off x="2794500" y="576575"/>
            <a:ext cx="6349501" cy="4054750"/>
          </a:xfrm>
          <a:prstGeom prst="rect">
            <a:avLst/>
          </a:prstGeom>
          <a:noFill/>
          <a:ln>
            <a:noFill/>
          </a:ln>
        </p:spPr>
      </p:pic>
      <p:sp>
        <p:nvSpPr>
          <p:cNvPr id="163" name="Google Shape;163;p26"/>
          <p:cNvSpPr txBox="1"/>
          <p:nvPr>
            <p:ph idx="4294967295" type="ctrTitle"/>
          </p:nvPr>
        </p:nvSpPr>
        <p:spPr>
          <a:xfrm>
            <a:off x="220575" y="53725"/>
            <a:ext cx="4467300" cy="49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Heatmap</a:t>
            </a:r>
            <a:endParaRPr/>
          </a:p>
        </p:txBody>
      </p:sp>
      <p:sp>
        <p:nvSpPr>
          <p:cNvPr id="164" name="Google Shape;164;p26"/>
          <p:cNvSpPr txBox="1"/>
          <p:nvPr/>
        </p:nvSpPr>
        <p:spPr>
          <a:xfrm>
            <a:off x="111375" y="1115625"/>
            <a:ext cx="2551500" cy="3210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By definition, Heat Maps are graphical representations of data that utilize color-coded systems. The primary purpose of Heat Maps is to better visualize the volume of locations/events within a dataset and assist in directing viewers towards areas on data visualizations that matter most.In this dataset </a:t>
            </a:r>
            <a:r>
              <a:rPr lang="en" sz="1420">
                <a:solidFill>
                  <a:schemeClr val="dk1"/>
                </a:solidFill>
              </a:rPr>
              <a:t>m</a:t>
            </a:r>
            <a:r>
              <a:rPr lang="en" sz="1420">
                <a:solidFill>
                  <a:schemeClr val="dk1"/>
                </a:solidFill>
              </a:rPr>
              <a:t>ost of the attributes are highly correlated with each other.</a:t>
            </a:r>
            <a:endParaRPr sz="1420">
              <a:solidFill>
                <a:schemeClr val="dk1"/>
              </a:solidFill>
            </a:endParaRPr>
          </a:p>
          <a:p>
            <a:pPr indent="0" lvl="0" marL="0" rtl="0" algn="just">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7"/>
          <p:cNvSpPr txBox="1"/>
          <p:nvPr>
            <p:ph type="title"/>
          </p:nvPr>
        </p:nvSpPr>
        <p:spPr>
          <a:xfrm>
            <a:off x="556875" y="799463"/>
            <a:ext cx="3371700" cy="204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solidFill>
                  <a:schemeClr val="lt1"/>
                </a:solidFill>
                <a:latin typeface="Raleway SemiBold"/>
                <a:ea typeface="Raleway SemiBold"/>
                <a:cs typeface="Raleway SemiBold"/>
                <a:sym typeface="Raleway SemiBold"/>
              </a:rPr>
              <a:t>Test Size - Train size:</a:t>
            </a:r>
            <a:endParaRPr sz="2220">
              <a:solidFill>
                <a:schemeClr val="lt1"/>
              </a:solidFill>
              <a:latin typeface="Raleway SemiBold"/>
              <a:ea typeface="Raleway SemiBold"/>
              <a:cs typeface="Raleway SemiBold"/>
              <a:sym typeface="Raleway SemiBold"/>
            </a:endParaRPr>
          </a:p>
          <a:p>
            <a:pPr indent="0" lvl="0" marL="0" rtl="0" algn="l">
              <a:spcBef>
                <a:spcPts val="0"/>
              </a:spcBef>
              <a:spcAft>
                <a:spcPts val="0"/>
              </a:spcAft>
              <a:buSzPct val="44594"/>
              <a:buNone/>
            </a:pPr>
            <a:r>
              <a:rPr lang="en" sz="2220">
                <a:solidFill>
                  <a:schemeClr val="lt1"/>
                </a:solidFill>
                <a:latin typeface="Raleway SemiBold"/>
                <a:ea typeface="Raleway SemiBold"/>
                <a:cs typeface="Raleway SemiBold"/>
                <a:sym typeface="Raleway SemiBold"/>
              </a:rPr>
              <a:t> </a:t>
            </a:r>
            <a:endParaRPr sz="2220">
              <a:solidFill>
                <a:schemeClr val="lt1"/>
              </a:solidFill>
              <a:latin typeface="Raleway SemiBold"/>
              <a:ea typeface="Raleway SemiBold"/>
              <a:cs typeface="Raleway SemiBold"/>
              <a:sym typeface="Raleway SemiBold"/>
            </a:endParaRPr>
          </a:p>
          <a:p>
            <a:pPr indent="-355473" lvl="0" marL="457200" rtl="0" algn="l">
              <a:spcBef>
                <a:spcPts val="0"/>
              </a:spcBef>
              <a:spcAft>
                <a:spcPts val="0"/>
              </a:spcAft>
              <a:buClr>
                <a:schemeClr val="lt1"/>
              </a:buClr>
              <a:buSzPct val="100000"/>
              <a:buFont typeface="Raleway SemiBold"/>
              <a:buChar char="●"/>
            </a:pPr>
            <a:r>
              <a:rPr lang="en" sz="2220">
                <a:solidFill>
                  <a:schemeClr val="lt1"/>
                </a:solidFill>
                <a:latin typeface="Raleway SemiBold"/>
                <a:ea typeface="Raleway SemiBold"/>
                <a:cs typeface="Raleway SemiBold"/>
                <a:sym typeface="Raleway SemiBold"/>
              </a:rPr>
              <a:t> </a:t>
            </a:r>
            <a:r>
              <a:rPr lang="en" sz="1886">
                <a:solidFill>
                  <a:schemeClr val="lt1"/>
                </a:solidFill>
                <a:latin typeface="Raleway SemiBold"/>
                <a:ea typeface="Raleway SemiBold"/>
                <a:cs typeface="Raleway SemiBold"/>
                <a:sym typeface="Raleway SemiBold"/>
              </a:rPr>
              <a:t>20 - 80</a:t>
            </a:r>
            <a:endParaRPr sz="1886">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25 - 75</a:t>
            </a:r>
            <a:endParaRPr sz="1886">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30 - 70</a:t>
            </a:r>
            <a:endParaRPr sz="1886">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40 - 80 </a:t>
            </a:r>
            <a:endParaRPr sz="1886">
              <a:solidFill>
                <a:schemeClr val="lt1"/>
              </a:solidFill>
              <a:latin typeface="Raleway SemiBold"/>
              <a:ea typeface="Raleway SemiBold"/>
              <a:cs typeface="Raleway SemiBold"/>
              <a:sym typeface="Raleway SemiBold"/>
            </a:endParaRPr>
          </a:p>
        </p:txBody>
      </p:sp>
      <p:sp>
        <p:nvSpPr>
          <p:cNvPr id="170" name="Google Shape;170;p27"/>
          <p:cNvSpPr txBox="1"/>
          <p:nvPr>
            <p:ph type="title"/>
          </p:nvPr>
        </p:nvSpPr>
        <p:spPr>
          <a:xfrm>
            <a:off x="0" y="5015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Combinations used while experimenting</a:t>
            </a:r>
            <a:endParaRPr>
              <a:solidFill>
                <a:schemeClr val="lt1"/>
              </a:solidFill>
            </a:endParaRPr>
          </a:p>
        </p:txBody>
      </p:sp>
      <p:sp>
        <p:nvSpPr>
          <p:cNvPr id="171" name="Google Shape;171;p27"/>
          <p:cNvSpPr txBox="1"/>
          <p:nvPr>
            <p:ph type="title"/>
          </p:nvPr>
        </p:nvSpPr>
        <p:spPr>
          <a:xfrm>
            <a:off x="6277500" y="881938"/>
            <a:ext cx="2085900" cy="187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solidFill>
                  <a:schemeClr val="lt1"/>
                </a:solidFill>
                <a:latin typeface="Raleway SemiBold"/>
                <a:ea typeface="Raleway SemiBold"/>
                <a:cs typeface="Raleway SemiBold"/>
                <a:sym typeface="Raleway SemiBold"/>
              </a:rPr>
              <a:t>Epochs: </a:t>
            </a:r>
            <a:endParaRPr sz="2220">
              <a:solidFill>
                <a:schemeClr val="lt1"/>
              </a:solidFill>
              <a:latin typeface="Raleway SemiBold"/>
              <a:ea typeface="Raleway SemiBold"/>
              <a:cs typeface="Raleway SemiBold"/>
              <a:sym typeface="Raleway SemiBold"/>
            </a:endParaRPr>
          </a:p>
          <a:p>
            <a:pPr indent="0" lvl="0" marL="0" rtl="0" algn="l">
              <a:spcBef>
                <a:spcPts val="0"/>
              </a:spcBef>
              <a:spcAft>
                <a:spcPts val="0"/>
              </a:spcAft>
              <a:buSzPct val="44594"/>
              <a:buNone/>
            </a:pPr>
            <a:r>
              <a:t/>
            </a:r>
            <a:endParaRPr sz="2220">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100</a:t>
            </a:r>
            <a:endParaRPr sz="1886">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200</a:t>
            </a:r>
            <a:endParaRPr sz="1886">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300</a:t>
            </a:r>
            <a:endParaRPr sz="1886">
              <a:solidFill>
                <a:schemeClr val="lt1"/>
              </a:solidFill>
              <a:latin typeface="Raleway SemiBold"/>
              <a:ea typeface="Raleway SemiBold"/>
              <a:cs typeface="Raleway SemiBold"/>
              <a:sym typeface="Raleway SemiBold"/>
            </a:endParaRPr>
          </a:p>
          <a:p>
            <a:pPr indent="-336423" lvl="0" marL="457200" rtl="0" algn="l">
              <a:spcBef>
                <a:spcPts val="0"/>
              </a:spcBef>
              <a:spcAft>
                <a:spcPts val="0"/>
              </a:spcAft>
              <a:buClr>
                <a:schemeClr val="lt1"/>
              </a:buClr>
              <a:buSzPct val="100000"/>
              <a:buFont typeface="Raleway SemiBold"/>
              <a:buChar char="●"/>
            </a:pPr>
            <a:r>
              <a:rPr lang="en" sz="1886">
                <a:solidFill>
                  <a:schemeClr val="lt1"/>
                </a:solidFill>
                <a:latin typeface="Raleway SemiBold"/>
                <a:ea typeface="Raleway SemiBold"/>
                <a:cs typeface="Raleway SemiBold"/>
                <a:sym typeface="Raleway SemiBold"/>
              </a:rPr>
              <a:t> 400 </a:t>
            </a:r>
            <a:endParaRPr sz="1886">
              <a:solidFill>
                <a:schemeClr val="lt1"/>
              </a:solidFill>
              <a:latin typeface="Raleway SemiBold"/>
              <a:ea typeface="Raleway SemiBold"/>
              <a:cs typeface="Raleway SemiBold"/>
              <a:sym typeface="Raleway SemiBold"/>
            </a:endParaRPr>
          </a:p>
        </p:txBody>
      </p:sp>
      <p:sp>
        <p:nvSpPr>
          <p:cNvPr id="172" name="Google Shape;172;p27"/>
          <p:cNvSpPr txBox="1"/>
          <p:nvPr>
            <p:ph type="title"/>
          </p:nvPr>
        </p:nvSpPr>
        <p:spPr>
          <a:xfrm>
            <a:off x="556875" y="2845175"/>
            <a:ext cx="2227500" cy="22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50">
                <a:solidFill>
                  <a:schemeClr val="lt1"/>
                </a:solidFill>
                <a:latin typeface="Raleway SemiBold"/>
                <a:ea typeface="Raleway SemiBold"/>
                <a:cs typeface="Raleway SemiBold"/>
                <a:sym typeface="Raleway SemiBold"/>
              </a:rPr>
              <a:t>Architectures:</a:t>
            </a:r>
            <a:r>
              <a:rPr lang="en" sz="2220">
                <a:solidFill>
                  <a:schemeClr val="lt1"/>
                </a:solidFill>
                <a:latin typeface="Raleway SemiBold"/>
                <a:ea typeface="Raleway SemiBold"/>
                <a:cs typeface="Raleway SemiBold"/>
                <a:sym typeface="Raleway SemiBold"/>
              </a:rPr>
              <a:t> </a:t>
            </a:r>
            <a:endParaRPr sz="2220">
              <a:solidFill>
                <a:schemeClr val="lt1"/>
              </a:solidFill>
              <a:latin typeface="Raleway SemiBold"/>
              <a:ea typeface="Raleway SemiBold"/>
              <a:cs typeface="Raleway SemiBold"/>
              <a:sym typeface="Raleway SemiBold"/>
            </a:endParaRPr>
          </a:p>
          <a:p>
            <a:pPr indent="0" lvl="0" marL="0" rtl="0" algn="l">
              <a:spcBef>
                <a:spcPts val="0"/>
              </a:spcBef>
              <a:spcAft>
                <a:spcPts val="0"/>
              </a:spcAft>
              <a:buSzPts val="990"/>
              <a:buNone/>
            </a:pPr>
            <a:r>
              <a:t/>
            </a:r>
            <a:endParaRPr sz="2220">
              <a:solidFill>
                <a:schemeClr val="lt1"/>
              </a:solidFill>
              <a:latin typeface="Raleway SemiBold"/>
              <a:ea typeface="Raleway SemiBold"/>
              <a:cs typeface="Raleway SemiBold"/>
              <a:sym typeface="Raleway SemiBold"/>
            </a:endParaRPr>
          </a:p>
          <a:p>
            <a:pPr indent="-333375" lvl="0" marL="457200" rtl="0" algn="l">
              <a:spcBef>
                <a:spcPts val="0"/>
              </a:spcBef>
              <a:spcAft>
                <a:spcPts val="0"/>
              </a:spcAft>
              <a:buClr>
                <a:schemeClr val="lt1"/>
              </a:buClr>
              <a:buSzPts val="1650"/>
              <a:buFont typeface="Raleway SemiBold"/>
              <a:buChar char="●"/>
            </a:pPr>
            <a:r>
              <a:rPr lang="en" sz="1650">
                <a:solidFill>
                  <a:schemeClr val="lt1"/>
                </a:solidFill>
                <a:latin typeface="Raleway SemiBold"/>
                <a:ea typeface="Raleway SemiBold"/>
                <a:cs typeface="Raleway SemiBold"/>
                <a:sym typeface="Raleway SemiBold"/>
              </a:rPr>
              <a:t> 10-5-3-1</a:t>
            </a:r>
            <a:endParaRPr sz="1650">
              <a:solidFill>
                <a:schemeClr val="lt1"/>
              </a:solidFill>
              <a:latin typeface="Raleway SemiBold"/>
              <a:ea typeface="Raleway SemiBold"/>
              <a:cs typeface="Raleway SemiBold"/>
              <a:sym typeface="Raleway SemiBold"/>
            </a:endParaRPr>
          </a:p>
          <a:p>
            <a:pPr indent="-333375" lvl="0" marL="457200" rtl="0" algn="l">
              <a:spcBef>
                <a:spcPts val="0"/>
              </a:spcBef>
              <a:spcAft>
                <a:spcPts val="0"/>
              </a:spcAft>
              <a:buClr>
                <a:schemeClr val="lt1"/>
              </a:buClr>
              <a:buSzPts val="1650"/>
              <a:buFont typeface="Raleway SemiBold"/>
              <a:buChar char="●"/>
            </a:pPr>
            <a:r>
              <a:rPr lang="en" sz="1650">
                <a:solidFill>
                  <a:schemeClr val="lt1"/>
                </a:solidFill>
                <a:latin typeface="Raleway SemiBold"/>
                <a:ea typeface="Raleway SemiBold"/>
                <a:cs typeface="Raleway SemiBold"/>
                <a:sym typeface="Raleway SemiBold"/>
              </a:rPr>
              <a:t> 10-6-3-2-1</a:t>
            </a:r>
            <a:endParaRPr sz="1650">
              <a:solidFill>
                <a:schemeClr val="lt1"/>
              </a:solidFill>
              <a:latin typeface="Raleway SemiBold"/>
              <a:ea typeface="Raleway SemiBold"/>
              <a:cs typeface="Raleway SemiBold"/>
              <a:sym typeface="Raleway SemiBold"/>
            </a:endParaRPr>
          </a:p>
          <a:p>
            <a:pPr indent="-333375" lvl="0" marL="457200" rtl="0" algn="l">
              <a:spcBef>
                <a:spcPts val="0"/>
              </a:spcBef>
              <a:spcAft>
                <a:spcPts val="0"/>
              </a:spcAft>
              <a:buClr>
                <a:schemeClr val="lt1"/>
              </a:buClr>
              <a:buSzPts val="1650"/>
              <a:buFont typeface="Raleway SemiBold"/>
              <a:buChar char="●"/>
            </a:pPr>
            <a:r>
              <a:rPr lang="en" sz="1650">
                <a:solidFill>
                  <a:schemeClr val="lt1"/>
                </a:solidFill>
                <a:latin typeface="Raleway SemiBold"/>
                <a:ea typeface="Raleway SemiBold"/>
                <a:cs typeface="Raleway SemiBold"/>
                <a:sym typeface="Raleway SemiBold"/>
              </a:rPr>
              <a:t> 6-3-2-1</a:t>
            </a:r>
            <a:endParaRPr sz="1650">
              <a:solidFill>
                <a:schemeClr val="lt1"/>
              </a:solidFill>
              <a:latin typeface="Raleway SemiBold"/>
              <a:ea typeface="Raleway SemiBold"/>
              <a:cs typeface="Raleway SemiBold"/>
              <a:sym typeface="Raleway SemiBold"/>
            </a:endParaRPr>
          </a:p>
          <a:p>
            <a:pPr indent="-333375" lvl="0" marL="457200" rtl="0" algn="l">
              <a:spcBef>
                <a:spcPts val="0"/>
              </a:spcBef>
              <a:spcAft>
                <a:spcPts val="0"/>
              </a:spcAft>
              <a:buClr>
                <a:schemeClr val="lt1"/>
              </a:buClr>
              <a:buSzPts val="1650"/>
              <a:buFont typeface="Raleway SemiBold"/>
              <a:buChar char="●"/>
            </a:pPr>
            <a:r>
              <a:rPr lang="en" sz="1650">
                <a:solidFill>
                  <a:schemeClr val="lt1"/>
                </a:solidFill>
                <a:latin typeface="Raleway SemiBold"/>
                <a:ea typeface="Raleway SemiBold"/>
                <a:cs typeface="Raleway SemiBold"/>
                <a:sym typeface="Raleway SemiBold"/>
              </a:rPr>
              <a:t> 6-3-1 </a:t>
            </a:r>
            <a:endParaRPr sz="1650">
              <a:solidFill>
                <a:schemeClr val="lt1"/>
              </a:solidFill>
              <a:latin typeface="Raleway SemiBold"/>
              <a:ea typeface="Raleway SemiBold"/>
              <a:cs typeface="Raleway SemiBold"/>
              <a:sym typeface="Raleway SemiBold"/>
            </a:endParaRPr>
          </a:p>
        </p:txBody>
      </p:sp>
      <p:sp>
        <p:nvSpPr>
          <p:cNvPr id="173" name="Google Shape;173;p27"/>
          <p:cNvSpPr txBox="1"/>
          <p:nvPr>
            <p:ph type="title"/>
          </p:nvPr>
        </p:nvSpPr>
        <p:spPr>
          <a:xfrm>
            <a:off x="6277500" y="3100625"/>
            <a:ext cx="2085900" cy="18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50">
                <a:solidFill>
                  <a:schemeClr val="lt1"/>
                </a:solidFill>
                <a:latin typeface="Raleway SemiBold"/>
                <a:ea typeface="Raleway SemiBold"/>
                <a:cs typeface="Raleway SemiBold"/>
                <a:sym typeface="Raleway SemiBold"/>
              </a:rPr>
              <a:t>Optimizers:</a:t>
            </a:r>
            <a:r>
              <a:rPr lang="en" sz="1920">
                <a:solidFill>
                  <a:schemeClr val="lt1"/>
                </a:solidFill>
                <a:latin typeface="Raleway SemiBold"/>
                <a:ea typeface="Raleway SemiBold"/>
                <a:cs typeface="Raleway SemiBold"/>
                <a:sym typeface="Raleway SemiBold"/>
              </a:rPr>
              <a:t> </a:t>
            </a:r>
            <a:endParaRPr sz="1920">
              <a:solidFill>
                <a:schemeClr val="lt1"/>
              </a:solidFill>
              <a:latin typeface="Raleway SemiBold"/>
              <a:ea typeface="Raleway SemiBold"/>
              <a:cs typeface="Raleway SemiBold"/>
              <a:sym typeface="Raleway SemiBold"/>
            </a:endParaRPr>
          </a:p>
          <a:p>
            <a:pPr indent="0" lvl="0" marL="0" rtl="0" algn="l">
              <a:spcBef>
                <a:spcPts val="0"/>
              </a:spcBef>
              <a:spcAft>
                <a:spcPts val="0"/>
              </a:spcAft>
              <a:buSzPts val="990"/>
              <a:buNone/>
            </a:pPr>
            <a:r>
              <a:t/>
            </a:r>
            <a:endParaRPr sz="2220">
              <a:solidFill>
                <a:schemeClr val="lt1"/>
              </a:solidFill>
              <a:latin typeface="Raleway SemiBold"/>
              <a:ea typeface="Raleway SemiBold"/>
              <a:cs typeface="Raleway SemiBold"/>
              <a:sym typeface="Raleway SemiBold"/>
            </a:endParaRPr>
          </a:p>
          <a:p>
            <a:pPr indent="-333375" lvl="0" marL="457200" rtl="0" algn="l">
              <a:spcBef>
                <a:spcPts val="0"/>
              </a:spcBef>
              <a:spcAft>
                <a:spcPts val="0"/>
              </a:spcAft>
              <a:buClr>
                <a:schemeClr val="lt1"/>
              </a:buClr>
              <a:buSzPts val="1650"/>
              <a:buFont typeface="Raleway SemiBold"/>
              <a:buChar char="●"/>
            </a:pPr>
            <a:r>
              <a:rPr lang="en" sz="1650">
                <a:solidFill>
                  <a:schemeClr val="lt1"/>
                </a:solidFill>
                <a:latin typeface="Raleway SemiBold"/>
                <a:ea typeface="Raleway SemiBold"/>
                <a:cs typeface="Raleway SemiBold"/>
                <a:sym typeface="Raleway SemiBold"/>
              </a:rPr>
              <a:t> Adam</a:t>
            </a:r>
            <a:endParaRPr sz="1650">
              <a:solidFill>
                <a:schemeClr val="lt1"/>
              </a:solidFill>
              <a:latin typeface="Raleway SemiBold"/>
              <a:ea typeface="Raleway SemiBold"/>
              <a:cs typeface="Raleway SemiBold"/>
              <a:sym typeface="Raleway SemiBold"/>
            </a:endParaRPr>
          </a:p>
          <a:p>
            <a:pPr indent="-333375" lvl="0" marL="457200" rtl="0" algn="l">
              <a:spcBef>
                <a:spcPts val="0"/>
              </a:spcBef>
              <a:spcAft>
                <a:spcPts val="0"/>
              </a:spcAft>
              <a:buClr>
                <a:schemeClr val="lt1"/>
              </a:buClr>
              <a:buSzPts val="1650"/>
              <a:buFont typeface="Raleway SemiBold"/>
              <a:buChar char="●"/>
            </a:pPr>
            <a:r>
              <a:rPr lang="en" sz="1650">
                <a:solidFill>
                  <a:schemeClr val="lt1"/>
                </a:solidFill>
                <a:latin typeface="Raleway SemiBold"/>
                <a:ea typeface="Raleway SemiBold"/>
                <a:cs typeface="Raleway SemiBold"/>
                <a:sym typeface="Raleway SemiBold"/>
              </a:rPr>
              <a:t> SGD</a:t>
            </a:r>
            <a:endParaRPr sz="1650">
              <a:solidFill>
                <a:schemeClr val="lt1"/>
              </a:solidFill>
              <a:latin typeface="Raleway SemiBold"/>
              <a:ea typeface="Raleway SemiBold"/>
              <a:cs typeface="Raleway SemiBold"/>
              <a:sym typeface="Raleway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graphicFrame>
        <p:nvGraphicFramePr>
          <p:cNvPr id="178" name="Google Shape;178;p28"/>
          <p:cNvGraphicFramePr/>
          <p:nvPr/>
        </p:nvGraphicFramePr>
        <p:xfrm>
          <a:off x="856800"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solidFill>
                            <a:schemeClr val="dk1"/>
                          </a:solidFill>
                        </a:rPr>
                        <a:t>train test Proportion</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Architecture</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Optimizer</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Epochs</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MAE</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100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5.6974</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200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4.3886</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300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5.1916</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400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4.1584</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100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200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300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10-5-3-1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400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100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6.1529</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200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4.6579</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300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4.1389</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400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4.7107</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100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200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300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10-6-3-2-1</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SGD</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400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chemeClr val="dk1"/>
                          </a:solidFill>
                        </a:rPr>
                        <a:t>nan</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6-3-2-1</a:t>
                      </a:r>
                      <a:endParaRPr sz="1000">
                        <a:solidFill>
                          <a:schemeClr val="dk1"/>
                        </a:solidFill>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100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5.1082</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solidFill>
                            <a:schemeClr val="dk1"/>
                          </a:solidFill>
                        </a:rPr>
                        <a:t>20-80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Roboto"/>
                          <a:ea typeface="Roboto"/>
                          <a:cs typeface="Roboto"/>
                          <a:sym typeface="Roboto"/>
                        </a:rPr>
                        <a:t>6-3-2-1</a:t>
                      </a:r>
                      <a:endParaRPr sz="1000">
                        <a:solidFill>
                          <a:schemeClr val="dk1"/>
                        </a:solidFill>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rPr>
                        <a:t>Adam</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solidFill>
                            <a:schemeClr val="dk1"/>
                          </a:solidFill>
                        </a:rPr>
                        <a:t>200</a:t>
                      </a:r>
                      <a:endParaRPr sz="10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chemeClr val="dk1"/>
                          </a:solidFill>
                        </a:rPr>
                        <a:t>4.4675</a:t>
                      </a:r>
                      <a:endParaRPr sz="1100">
                        <a:solidFill>
                          <a:schemeClr val="dk1"/>
                        </a:solidFill>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graphicFrame>
        <p:nvGraphicFramePr>
          <p:cNvPr id="183" name="Google Shape;183;p29"/>
          <p:cNvGraphicFramePr/>
          <p:nvPr/>
        </p:nvGraphicFramePr>
        <p:xfrm>
          <a:off x="856813"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6.457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4.5726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11.5905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4.4426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6.6574</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4.2219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5.8217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5.4238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6.3053</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5.6485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7" name="Shape 187"/>
        <p:cNvGrpSpPr/>
        <p:nvPr/>
      </p:nvGrpSpPr>
      <p:grpSpPr>
        <a:xfrm>
          <a:off x="0" y="0"/>
          <a:ext cx="0" cy="0"/>
          <a:chOff x="0" y="0"/>
          <a:chExt cx="0" cy="0"/>
        </a:xfrm>
      </p:grpSpPr>
      <p:graphicFrame>
        <p:nvGraphicFramePr>
          <p:cNvPr id="188" name="Google Shape;188;p30"/>
          <p:cNvGraphicFramePr/>
          <p:nvPr/>
        </p:nvGraphicFramePr>
        <p:xfrm>
          <a:off x="856800"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5.568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6.6522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4.424</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6.0586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6.1636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5.226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4.0248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6.4666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graphicFrame>
        <p:nvGraphicFramePr>
          <p:cNvPr id="193" name="Google Shape;193;p31"/>
          <p:cNvGraphicFramePr/>
          <p:nvPr/>
        </p:nvGraphicFramePr>
        <p:xfrm>
          <a:off x="856813"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5.9229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4.8127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4.77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10.548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5.8217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4.7885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4.5742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5.065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5.2788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4.3113</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5.2044</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ctrTitle"/>
          </p:nvPr>
        </p:nvSpPr>
        <p:spPr>
          <a:xfrm>
            <a:off x="1471225" y="1108050"/>
            <a:ext cx="3417300" cy="2432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Spectral"/>
                <a:ea typeface="Spectral"/>
                <a:cs typeface="Spectral"/>
                <a:sym typeface="Spectral"/>
              </a:rPr>
              <a:t>Table </a:t>
            </a:r>
            <a:endParaRPr b="1">
              <a:latin typeface="Spectral"/>
              <a:ea typeface="Spectral"/>
              <a:cs typeface="Spectral"/>
              <a:sym typeface="Spectral"/>
            </a:endParaRPr>
          </a:p>
          <a:p>
            <a:pPr indent="0" lvl="0" marL="0" rtl="0" algn="ctr">
              <a:spcBef>
                <a:spcPts val="0"/>
              </a:spcBef>
              <a:spcAft>
                <a:spcPts val="0"/>
              </a:spcAft>
              <a:buNone/>
            </a:pPr>
            <a:r>
              <a:rPr b="1" lang="en">
                <a:latin typeface="Spectral"/>
                <a:ea typeface="Spectral"/>
                <a:cs typeface="Spectral"/>
                <a:sym typeface="Spectral"/>
              </a:rPr>
              <a:t>of </a:t>
            </a:r>
            <a:endParaRPr b="1">
              <a:latin typeface="Spectral"/>
              <a:ea typeface="Spectral"/>
              <a:cs typeface="Spectral"/>
              <a:sym typeface="Spectral"/>
            </a:endParaRPr>
          </a:p>
          <a:p>
            <a:pPr indent="0" lvl="0" marL="0" rtl="0" algn="ctr">
              <a:spcBef>
                <a:spcPts val="0"/>
              </a:spcBef>
              <a:spcAft>
                <a:spcPts val="0"/>
              </a:spcAft>
              <a:buNone/>
            </a:pPr>
            <a:r>
              <a:rPr b="1" lang="en">
                <a:latin typeface="Spectral"/>
                <a:ea typeface="Spectral"/>
                <a:cs typeface="Spectral"/>
                <a:sym typeface="Spectral"/>
              </a:rPr>
              <a:t>Contents</a:t>
            </a:r>
            <a:endParaRPr b="1">
              <a:latin typeface="Spectral"/>
              <a:ea typeface="Spectral"/>
              <a:cs typeface="Spectral"/>
              <a:sym typeface="Spectral"/>
            </a:endParaRPr>
          </a:p>
        </p:txBody>
      </p:sp>
      <p:sp>
        <p:nvSpPr>
          <p:cNvPr id="61" name="Google Shape;61;p14"/>
          <p:cNvSpPr txBox="1"/>
          <p:nvPr>
            <p:ph idx="1" type="subTitle"/>
          </p:nvPr>
        </p:nvSpPr>
        <p:spPr>
          <a:xfrm>
            <a:off x="4572000" y="1258650"/>
            <a:ext cx="2946300" cy="21315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Introduction to Neural Network</a:t>
            </a:r>
            <a:endParaRPr sz="1600">
              <a:latin typeface="Roboto Serif SemiBold"/>
              <a:ea typeface="Roboto Serif SemiBold"/>
              <a:cs typeface="Roboto Serif SemiBold"/>
              <a:sym typeface="Roboto Serif SemiBold"/>
            </a:endParaRPr>
          </a:p>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Introducing the data set </a:t>
            </a:r>
            <a:endParaRPr sz="1600">
              <a:latin typeface="Roboto Serif SemiBold"/>
              <a:ea typeface="Roboto Serif SemiBold"/>
              <a:cs typeface="Roboto Serif SemiBold"/>
              <a:sym typeface="Roboto Serif SemiBold"/>
            </a:endParaRPr>
          </a:p>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Data Cleaning </a:t>
            </a:r>
            <a:endParaRPr sz="1600">
              <a:latin typeface="Roboto Serif SemiBold"/>
              <a:ea typeface="Roboto Serif SemiBold"/>
              <a:cs typeface="Roboto Serif SemiBold"/>
              <a:sym typeface="Roboto Serif SemiBold"/>
            </a:endParaRPr>
          </a:p>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EDA</a:t>
            </a:r>
            <a:endParaRPr sz="1600">
              <a:latin typeface="Roboto Serif SemiBold"/>
              <a:ea typeface="Roboto Serif SemiBold"/>
              <a:cs typeface="Roboto Serif SemiBold"/>
              <a:sym typeface="Roboto Serif SemiBold"/>
            </a:endParaRPr>
          </a:p>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Feature Selection and Encoding.</a:t>
            </a:r>
            <a:endParaRPr sz="1600">
              <a:latin typeface="Roboto Serif SemiBold"/>
              <a:ea typeface="Roboto Serif SemiBold"/>
              <a:cs typeface="Roboto Serif SemiBold"/>
              <a:sym typeface="Roboto Serif SemiBold"/>
            </a:endParaRPr>
          </a:p>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Experimentation </a:t>
            </a:r>
            <a:endParaRPr sz="1600">
              <a:latin typeface="Roboto Serif SemiBold"/>
              <a:ea typeface="Roboto Serif SemiBold"/>
              <a:cs typeface="Roboto Serif SemiBold"/>
              <a:sym typeface="Roboto Serif SemiBold"/>
            </a:endParaRPr>
          </a:p>
          <a:p>
            <a:pPr indent="-322580" lvl="0" marL="457200" rtl="0" algn="l">
              <a:spcBef>
                <a:spcPts val="0"/>
              </a:spcBef>
              <a:spcAft>
                <a:spcPts val="0"/>
              </a:spcAft>
              <a:buSzPct val="100000"/>
              <a:buFont typeface="Roboto Serif SemiBold"/>
              <a:buAutoNum type="arabicPeriod"/>
            </a:pPr>
            <a:r>
              <a:rPr lang="en" sz="1600">
                <a:latin typeface="Roboto Serif SemiBold"/>
                <a:ea typeface="Roboto Serif SemiBold"/>
                <a:cs typeface="Roboto Serif SemiBold"/>
                <a:sym typeface="Roboto Serif SemiBold"/>
              </a:rPr>
              <a:t>conclusion</a:t>
            </a:r>
            <a:endParaRPr sz="1600">
              <a:latin typeface="Roboto Serif SemiBold"/>
              <a:ea typeface="Roboto Serif SemiBold"/>
              <a:cs typeface="Roboto Serif SemiBold"/>
              <a:sym typeface="Roboto Serif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graphicFrame>
        <p:nvGraphicFramePr>
          <p:cNvPr id="198" name="Google Shape;198;p32"/>
          <p:cNvGraphicFramePr/>
          <p:nvPr/>
        </p:nvGraphicFramePr>
        <p:xfrm>
          <a:off x="856813"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6.0586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5.9337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4.6061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4.8186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4.2779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7.4012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12.2685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6.2578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5.4085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12121"/>
                          </a:solidFill>
                          <a:latin typeface="Courier New"/>
                          <a:ea typeface="Courier New"/>
                          <a:cs typeface="Courier New"/>
                          <a:sym typeface="Courier New"/>
                        </a:rPr>
                        <a:t>nan</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12121"/>
                          </a:solidFill>
                          <a:latin typeface="Courier New"/>
                          <a:ea typeface="Courier New"/>
                          <a:cs typeface="Courier New"/>
                          <a:sym typeface="Courier New"/>
                        </a:rPr>
                        <a:t>nan</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graphicFrame>
        <p:nvGraphicFramePr>
          <p:cNvPr id="203" name="Google Shape;203;p33"/>
          <p:cNvGraphicFramePr/>
          <p:nvPr/>
        </p:nvGraphicFramePr>
        <p:xfrm>
          <a:off x="856813"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12121"/>
                          </a:solidFill>
                          <a:latin typeface="Courier New"/>
                          <a:ea typeface="Courier New"/>
                          <a:cs typeface="Courier New"/>
                          <a:sym typeface="Courier New"/>
                        </a:rPr>
                        <a:t>nan</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solidFill>
                            <a:srgbClr val="212121"/>
                          </a:solidFill>
                          <a:latin typeface="Courier New"/>
                          <a:ea typeface="Courier New"/>
                          <a:cs typeface="Courier New"/>
                          <a:sym typeface="Courier New"/>
                        </a:rPr>
                        <a:t>nan</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6.8723</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4.5116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4.7849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4.3661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7.5295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6.1945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4.6792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4.3261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6.0759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graphicFrame>
        <p:nvGraphicFramePr>
          <p:cNvPr id="208" name="Google Shape;208;p34"/>
          <p:cNvGraphicFramePr/>
          <p:nvPr/>
        </p:nvGraphicFramePr>
        <p:xfrm>
          <a:off x="856813" y="420950"/>
          <a:ext cx="3000000" cy="3000000"/>
        </p:xfrm>
        <a:graphic>
          <a:graphicData uri="http://schemas.openxmlformats.org/drawingml/2006/table">
            <a:tbl>
              <a:tblPr>
                <a:noFill/>
                <a:tableStyleId>{3991E2C9-577C-417A-A04F-3FB1169C392B}</a:tableStyleId>
              </a:tblPr>
              <a:tblGrid>
                <a:gridCol w="14860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rPr>
                        <a:t>4.727</a:t>
                      </a:r>
                      <a:endParaRPr sz="1100">
                        <a:solidFill>
                          <a:srgbClr val="212121"/>
                        </a:solidFill>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6.109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4.397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6.0983</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7.2459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4.9364</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18.2616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8.3044</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5.0884</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5.0592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6.8075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graphicFrame>
        <p:nvGraphicFramePr>
          <p:cNvPr id="213" name="Google Shape;213;p35"/>
          <p:cNvGraphicFramePr/>
          <p:nvPr/>
        </p:nvGraphicFramePr>
        <p:xfrm>
          <a:off x="836563" y="779025"/>
          <a:ext cx="3000000" cy="3000000"/>
        </p:xfrm>
        <a:graphic>
          <a:graphicData uri="http://schemas.openxmlformats.org/drawingml/2006/table">
            <a:tbl>
              <a:tblPr>
                <a:noFill/>
                <a:tableStyleId>{3991E2C9-577C-417A-A04F-3FB1169C392B}</a:tableStyleId>
              </a:tblPr>
              <a:tblGrid>
                <a:gridCol w="1526575"/>
                <a:gridCol w="1486075"/>
                <a:gridCol w="1486075"/>
                <a:gridCol w="1486075"/>
                <a:gridCol w="1486075"/>
              </a:tblGrid>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5.4525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37.3416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5.9473</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8.0715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r h="22640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nan</a:t>
                      </a:r>
                      <a:endParaRPr sz="1000"/>
                    </a:p>
                  </a:txBody>
                  <a:tcPr marT="19050" marB="19050" marR="28575" marL="28575" anchor="b">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217" name="Shape 217"/>
        <p:cNvGrpSpPr/>
        <p:nvPr/>
      </p:nvGrpSpPr>
      <p:grpSpPr>
        <a:xfrm>
          <a:off x="0" y="0"/>
          <a:ext cx="0" cy="0"/>
          <a:chOff x="0" y="0"/>
          <a:chExt cx="0" cy="0"/>
        </a:xfrm>
      </p:grpSpPr>
      <p:sp>
        <p:nvSpPr>
          <p:cNvPr id="218" name="Google Shape;218;p36"/>
          <p:cNvSpPr txBox="1"/>
          <p:nvPr/>
        </p:nvSpPr>
        <p:spPr>
          <a:xfrm>
            <a:off x="0" y="234900"/>
            <a:ext cx="9144000" cy="5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0B5394"/>
                </a:solidFill>
                <a:latin typeface="Raleway"/>
                <a:ea typeface="Raleway"/>
                <a:cs typeface="Raleway"/>
                <a:sym typeface="Raleway"/>
              </a:rPr>
              <a:t>Best combination for lowest MA</a:t>
            </a:r>
            <a:r>
              <a:rPr b="1" lang="en" sz="3000">
                <a:solidFill>
                  <a:srgbClr val="0B5394"/>
                </a:solidFill>
                <a:latin typeface="Raleway"/>
                <a:ea typeface="Raleway"/>
                <a:cs typeface="Raleway"/>
                <a:sym typeface="Raleway"/>
              </a:rPr>
              <a:t>E</a:t>
            </a:r>
            <a:endParaRPr b="1" sz="3000">
              <a:solidFill>
                <a:srgbClr val="0B5394"/>
              </a:solidFill>
              <a:latin typeface="Raleway"/>
              <a:ea typeface="Raleway"/>
              <a:cs typeface="Raleway"/>
              <a:sym typeface="Raleway"/>
            </a:endParaRPr>
          </a:p>
        </p:txBody>
      </p:sp>
      <p:sp>
        <p:nvSpPr>
          <p:cNvPr id="219" name="Google Shape;219;p36"/>
          <p:cNvSpPr txBox="1"/>
          <p:nvPr/>
        </p:nvSpPr>
        <p:spPr>
          <a:xfrm>
            <a:off x="130775" y="1076500"/>
            <a:ext cx="3119400" cy="25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Raleway"/>
                <a:ea typeface="Raleway"/>
                <a:cs typeface="Raleway"/>
                <a:sym typeface="Raleway"/>
              </a:rPr>
              <a:t>Test size         : 30%</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Architecture : 6-3-2-1</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Optimizer       : Adam</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Epochs            : 400</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MAE                 : 4.2279</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 </a:t>
            </a:r>
            <a:endParaRPr b="1" sz="1800">
              <a:solidFill>
                <a:srgbClr val="0B5394"/>
              </a:solidFill>
              <a:latin typeface="Raleway"/>
              <a:ea typeface="Raleway"/>
              <a:cs typeface="Raleway"/>
              <a:sym typeface="Raleway"/>
            </a:endParaRPr>
          </a:p>
          <a:p>
            <a:pPr indent="0" lvl="0" marL="0" rtl="0" algn="l">
              <a:spcBef>
                <a:spcPts val="1600"/>
              </a:spcBef>
              <a:spcAft>
                <a:spcPts val="1600"/>
              </a:spcAft>
              <a:buNone/>
            </a:pPr>
            <a:r>
              <a:t/>
            </a:r>
            <a:endParaRPr b="1" sz="1800">
              <a:solidFill>
                <a:srgbClr val="0B5394"/>
              </a:solidFill>
              <a:latin typeface="Raleway"/>
              <a:ea typeface="Raleway"/>
              <a:cs typeface="Raleway"/>
              <a:sym typeface="Raleway"/>
            </a:endParaRPr>
          </a:p>
        </p:txBody>
      </p:sp>
      <p:graphicFrame>
        <p:nvGraphicFramePr>
          <p:cNvPr id="220" name="Google Shape;220;p36"/>
          <p:cNvGraphicFramePr/>
          <p:nvPr/>
        </p:nvGraphicFramePr>
        <p:xfrm>
          <a:off x="1893900" y="4415025"/>
          <a:ext cx="3000000" cy="3000000"/>
        </p:xfrm>
        <a:graphic>
          <a:graphicData uri="http://schemas.openxmlformats.org/drawingml/2006/table">
            <a:tbl>
              <a:tblPr>
                <a:noFill/>
                <a:tableStyleId>{3C678D3D-662E-45B5-BC58-8AD308CB306B}</a:tableStyleId>
              </a:tblPr>
              <a:tblGrid>
                <a:gridCol w="952500"/>
                <a:gridCol w="952500"/>
                <a:gridCol w="952500"/>
                <a:gridCol w="952500"/>
                <a:gridCol w="952500"/>
              </a:tblGrid>
              <a:tr h="219075">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4.2779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21" name="Google Shape;221;p36"/>
          <p:cNvPicPr preferRelativeResize="0"/>
          <p:nvPr/>
        </p:nvPicPr>
        <p:blipFill>
          <a:blip r:embed="rId3">
            <a:alphaModFix/>
          </a:blip>
          <a:stretch>
            <a:fillRect/>
          </a:stretch>
        </p:blipFill>
        <p:spPr>
          <a:xfrm>
            <a:off x="4303700" y="1265800"/>
            <a:ext cx="3571875" cy="2362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225" name="Shape 225"/>
        <p:cNvGrpSpPr/>
        <p:nvPr/>
      </p:nvGrpSpPr>
      <p:grpSpPr>
        <a:xfrm>
          <a:off x="0" y="0"/>
          <a:ext cx="0" cy="0"/>
          <a:chOff x="0" y="0"/>
          <a:chExt cx="0" cy="0"/>
        </a:xfrm>
      </p:grpSpPr>
      <p:graphicFrame>
        <p:nvGraphicFramePr>
          <p:cNvPr id="226" name="Google Shape;226;p37"/>
          <p:cNvGraphicFramePr/>
          <p:nvPr/>
        </p:nvGraphicFramePr>
        <p:xfrm>
          <a:off x="2190750" y="4364400"/>
          <a:ext cx="3000000" cy="3000000"/>
        </p:xfrm>
        <a:graphic>
          <a:graphicData uri="http://schemas.openxmlformats.org/drawingml/2006/table">
            <a:tbl>
              <a:tblPr>
                <a:noFill/>
                <a:tableStyleId>{3C678D3D-662E-45B5-BC58-8AD308CB306B}</a:tableStyleId>
              </a:tblPr>
              <a:tblGrid>
                <a:gridCol w="952500"/>
                <a:gridCol w="952500"/>
                <a:gridCol w="952500"/>
                <a:gridCol w="952500"/>
                <a:gridCol w="952500"/>
              </a:tblGrid>
              <a:tr h="219075">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37.3416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27" name="Google Shape;227;p37"/>
          <p:cNvSpPr txBox="1"/>
          <p:nvPr/>
        </p:nvSpPr>
        <p:spPr>
          <a:xfrm>
            <a:off x="0" y="234900"/>
            <a:ext cx="9144000" cy="5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0B5394"/>
                </a:solidFill>
                <a:latin typeface="Raleway"/>
                <a:ea typeface="Raleway"/>
                <a:cs typeface="Raleway"/>
                <a:sym typeface="Raleway"/>
              </a:rPr>
              <a:t>Worst </a:t>
            </a:r>
            <a:r>
              <a:rPr b="1" lang="en" sz="3000">
                <a:solidFill>
                  <a:srgbClr val="0B5394"/>
                </a:solidFill>
                <a:latin typeface="Raleway"/>
                <a:ea typeface="Raleway"/>
                <a:cs typeface="Raleway"/>
                <a:sym typeface="Raleway"/>
              </a:rPr>
              <a:t>case scenario</a:t>
            </a:r>
            <a:endParaRPr b="1" sz="3000">
              <a:solidFill>
                <a:srgbClr val="0B5394"/>
              </a:solidFill>
              <a:latin typeface="Raleway"/>
              <a:ea typeface="Raleway"/>
              <a:cs typeface="Raleway"/>
              <a:sym typeface="Raleway"/>
            </a:endParaRPr>
          </a:p>
        </p:txBody>
      </p:sp>
      <p:sp>
        <p:nvSpPr>
          <p:cNvPr id="228" name="Google Shape;228;p37"/>
          <p:cNvSpPr txBox="1"/>
          <p:nvPr/>
        </p:nvSpPr>
        <p:spPr>
          <a:xfrm>
            <a:off x="130775" y="1076500"/>
            <a:ext cx="3119400" cy="25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B5394"/>
                </a:solidFill>
                <a:latin typeface="Raleway"/>
                <a:ea typeface="Raleway"/>
                <a:cs typeface="Raleway"/>
                <a:sym typeface="Raleway"/>
              </a:rPr>
              <a:t>Test size         : 40%</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Architecture : 6-3-1</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Optimizer       : Adam</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Epochs            : 200</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MAE                 : 37.3416</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t/>
            </a:r>
            <a:endParaRPr b="1" sz="1800">
              <a:solidFill>
                <a:srgbClr val="0B5394"/>
              </a:solidFill>
              <a:latin typeface="Raleway"/>
              <a:ea typeface="Raleway"/>
              <a:cs typeface="Raleway"/>
              <a:sym typeface="Raleway"/>
            </a:endParaRPr>
          </a:p>
          <a:p>
            <a:pPr indent="0" lvl="0" marL="0" rtl="0" algn="l">
              <a:spcBef>
                <a:spcPts val="1600"/>
              </a:spcBef>
              <a:spcAft>
                <a:spcPts val="0"/>
              </a:spcAft>
              <a:buNone/>
            </a:pPr>
            <a:r>
              <a:rPr b="1" lang="en" sz="1800">
                <a:solidFill>
                  <a:srgbClr val="0B5394"/>
                </a:solidFill>
                <a:latin typeface="Raleway"/>
                <a:ea typeface="Raleway"/>
                <a:cs typeface="Raleway"/>
                <a:sym typeface="Raleway"/>
              </a:rPr>
              <a:t> </a:t>
            </a:r>
            <a:endParaRPr b="1" sz="1800">
              <a:solidFill>
                <a:srgbClr val="0B5394"/>
              </a:solidFill>
              <a:latin typeface="Raleway"/>
              <a:ea typeface="Raleway"/>
              <a:cs typeface="Raleway"/>
              <a:sym typeface="Raleway"/>
            </a:endParaRPr>
          </a:p>
          <a:p>
            <a:pPr indent="0" lvl="0" marL="0" rtl="0" algn="l">
              <a:spcBef>
                <a:spcPts val="1600"/>
              </a:spcBef>
              <a:spcAft>
                <a:spcPts val="1600"/>
              </a:spcAft>
              <a:buNone/>
            </a:pPr>
            <a:r>
              <a:t/>
            </a:r>
            <a:endParaRPr b="1" sz="1800">
              <a:solidFill>
                <a:srgbClr val="0B5394"/>
              </a:solidFill>
              <a:latin typeface="Raleway"/>
              <a:ea typeface="Raleway"/>
              <a:cs typeface="Raleway"/>
              <a:sym typeface="Raleway"/>
            </a:endParaRPr>
          </a:p>
        </p:txBody>
      </p:sp>
      <p:pic>
        <p:nvPicPr>
          <p:cNvPr id="229" name="Google Shape;229;p37"/>
          <p:cNvPicPr preferRelativeResize="0"/>
          <p:nvPr/>
        </p:nvPicPr>
        <p:blipFill>
          <a:blip r:embed="rId3">
            <a:alphaModFix/>
          </a:blip>
          <a:stretch>
            <a:fillRect/>
          </a:stretch>
        </p:blipFill>
        <p:spPr>
          <a:xfrm>
            <a:off x="4394825" y="1076500"/>
            <a:ext cx="3629025" cy="2362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38"/>
          <p:cNvSpPr txBox="1"/>
          <p:nvPr>
            <p:ph idx="4294967295" type="title"/>
          </p:nvPr>
        </p:nvSpPr>
        <p:spPr>
          <a:xfrm>
            <a:off x="212625" y="0"/>
            <a:ext cx="6986400" cy="66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B5394"/>
                </a:solidFill>
              </a:rPr>
              <a:t>Conclusion</a:t>
            </a:r>
            <a:endParaRPr b="1">
              <a:solidFill>
                <a:srgbClr val="0B5394"/>
              </a:solidFill>
            </a:endParaRPr>
          </a:p>
        </p:txBody>
      </p:sp>
      <p:sp>
        <p:nvSpPr>
          <p:cNvPr id="235" name="Google Shape;235;p38"/>
          <p:cNvSpPr txBox="1"/>
          <p:nvPr>
            <p:ph idx="4294967295" type="title"/>
          </p:nvPr>
        </p:nvSpPr>
        <p:spPr>
          <a:xfrm>
            <a:off x="0" y="729310"/>
            <a:ext cx="9069900" cy="1518600"/>
          </a:xfrm>
          <a:prstGeom prst="rect">
            <a:avLst/>
          </a:prstGeom>
        </p:spPr>
        <p:txBody>
          <a:bodyPr anchorCtr="0" anchor="t" bIns="91425" lIns="91425" spcFirstLastPara="1" rIns="91425" wrap="square" tIns="91425">
            <a:normAutofit/>
          </a:bodyPr>
          <a:lstStyle/>
          <a:p>
            <a:pPr indent="-329565" lvl="0" marL="457200" rtl="0" algn="just">
              <a:spcBef>
                <a:spcPts val="0"/>
              </a:spcBef>
              <a:spcAft>
                <a:spcPts val="0"/>
              </a:spcAft>
              <a:buClr>
                <a:srgbClr val="0B5394"/>
              </a:buClr>
              <a:buSzPts val="1590"/>
              <a:buFont typeface="Raleway SemiBold"/>
              <a:buChar char="➢"/>
            </a:pPr>
            <a:r>
              <a:rPr lang="en" sz="1590">
                <a:solidFill>
                  <a:srgbClr val="0B5394"/>
                </a:solidFill>
                <a:latin typeface="Raleway SemiBold"/>
                <a:ea typeface="Raleway SemiBold"/>
                <a:cs typeface="Raleway SemiBold"/>
                <a:sym typeface="Raleway SemiBold"/>
              </a:rPr>
              <a:t>The results form the table clearly states that the best optimizer out there is Adam. The reason it is best because at most of the times it gives higher accuracy when compared to SGD.</a:t>
            </a:r>
            <a:endParaRPr sz="1590">
              <a:solidFill>
                <a:srgbClr val="0B5394"/>
              </a:solidFill>
              <a:latin typeface="Raleway SemiBold"/>
              <a:ea typeface="Raleway SemiBold"/>
              <a:cs typeface="Raleway SemiBold"/>
              <a:sym typeface="Raleway SemiBold"/>
            </a:endParaRPr>
          </a:p>
          <a:p>
            <a:pPr indent="-329565" lvl="0" marL="457200" rtl="0" algn="just">
              <a:spcBef>
                <a:spcPts val="0"/>
              </a:spcBef>
              <a:spcAft>
                <a:spcPts val="0"/>
              </a:spcAft>
              <a:buClr>
                <a:srgbClr val="0B5394"/>
              </a:buClr>
              <a:buSzPts val="1590"/>
              <a:buFont typeface="Raleway SemiBold"/>
              <a:buChar char="➢"/>
            </a:pPr>
            <a:r>
              <a:rPr lang="en" sz="1590">
                <a:solidFill>
                  <a:srgbClr val="0B5394"/>
                </a:solidFill>
                <a:latin typeface="Raleway SemiBold"/>
                <a:ea typeface="Raleway SemiBold"/>
                <a:cs typeface="Raleway SemiBold"/>
                <a:sym typeface="Raleway SemiBold"/>
              </a:rPr>
              <a:t>Nan values were showing up when the optimizer was SGD.</a:t>
            </a:r>
            <a:endParaRPr sz="1590">
              <a:solidFill>
                <a:srgbClr val="0B5394"/>
              </a:solidFill>
              <a:latin typeface="Raleway SemiBold"/>
              <a:ea typeface="Raleway SemiBold"/>
              <a:cs typeface="Raleway SemiBold"/>
              <a:sym typeface="Raleway SemiBold"/>
            </a:endParaRPr>
          </a:p>
          <a:p>
            <a:pPr indent="-329565" lvl="0" marL="457200" rtl="0" algn="just">
              <a:spcBef>
                <a:spcPts val="0"/>
              </a:spcBef>
              <a:spcAft>
                <a:spcPts val="0"/>
              </a:spcAft>
              <a:buClr>
                <a:srgbClr val="0B5394"/>
              </a:buClr>
              <a:buSzPts val="1590"/>
              <a:buFont typeface="Raleway SemiBold"/>
              <a:buChar char="➢"/>
            </a:pPr>
            <a:r>
              <a:rPr lang="en" sz="1590">
                <a:solidFill>
                  <a:srgbClr val="0B5394"/>
                </a:solidFill>
                <a:latin typeface="Raleway SemiBold"/>
                <a:ea typeface="Raleway SemiBold"/>
                <a:cs typeface="Raleway SemiBold"/>
                <a:sym typeface="Raleway SemiBold"/>
              </a:rPr>
              <a:t>So, it is suggested to use Adam optimizer over SGD.</a:t>
            </a:r>
            <a:endParaRPr sz="1590">
              <a:solidFill>
                <a:srgbClr val="0B5394"/>
              </a:solidFill>
              <a:latin typeface="Raleway SemiBold"/>
              <a:ea typeface="Raleway SemiBold"/>
              <a:cs typeface="Raleway SemiBold"/>
              <a:sym typeface="Raleway SemiBold"/>
            </a:endParaRPr>
          </a:p>
        </p:txBody>
      </p:sp>
      <p:sp>
        <p:nvSpPr>
          <p:cNvPr id="236" name="Google Shape;236;p38"/>
          <p:cNvSpPr txBox="1"/>
          <p:nvPr>
            <p:ph idx="4294967295" type="ctrTitle"/>
          </p:nvPr>
        </p:nvSpPr>
        <p:spPr>
          <a:xfrm>
            <a:off x="56775" y="2247900"/>
            <a:ext cx="2391600" cy="46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2307"/>
              <a:buNone/>
            </a:pPr>
            <a:r>
              <a:rPr lang="en" sz="2340">
                <a:solidFill>
                  <a:srgbClr val="0B5394"/>
                </a:solidFill>
              </a:rPr>
              <a:t>Best Results :  </a:t>
            </a:r>
            <a:endParaRPr sz="2340">
              <a:solidFill>
                <a:srgbClr val="0B5394"/>
              </a:solidFill>
            </a:endParaRPr>
          </a:p>
        </p:txBody>
      </p:sp>
      <p:sp>
        <p:nvSpPr>
          <p:cNvPr id="237" name="Google Shape;237;p38"/>
          <p:cNvSpPr txBox="1"/>
          <p:nvPr/>
        </p:nvSpPr>
        <p:spPr>
          <a:xfrm>
            <a:off x="11175" y="2713500"/>
            <a:ext cx="2287200" cy="21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B5394"/>
                </a:solidFill>
                <a:latin typeface="Raleway"/>
                <a:ea typeface="Raleway"/>
                <a:cs typeface="Raleway"/>
                <a:sym typeface="Raleway"/>
              </a:rPr>
              <a:t>Test size         : 30%</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Architecture : 6-3-2-1</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Optimizer       : Adam</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Epochs           :   400      : 400</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MAE                 : 4.2279</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 </a:t>
            </a:r>
            <a:endParaRPr sz="1300">
              <a:solidFill>
                <a:srgbClr val="0B5394"/>
              </a:solidFill>
              <a:latin typeface="Raleway"/>
              <a:ea typeface="Raleway"/>
              <a:cs typeface="Raleway"/>
              <a:sym typeface="Raleway"/>
            </a:endParaRPr>
          </a:p>
          <a:p>
            <a:pPr indent="0" lvl="0" marL="0" rtl="0" algn="l">
              <a:spcBef>
                <a:spcPts val="1600"/>
              </a:spcBef>
              <a:spcAft>
                <a:spcPts val="1600"/>
              </a:spcAft>
              <a:buNone/>
            </a:pPr>
            <a:r>
              <a:t/>
            </a:r>
            <a:endParaRPr sz="1300">
              <a:solidFill>
                <a:srgbClr val="0B5394"/>
              </a:solidFill>
              <a:latin typeface="Raleway"/>
              <a:ea typeface="Raleway"/>
              <a:cs typeface="Raleway"/>
              <a:sym typeface="Raleway"/>
            </a:endParaRPr>
          </a:p>
        </p:txBody>
      </p:sp>
      <p:sp>
        <p:nvSpPr>
          <p:cNvPr id="238" name="Google Shape;238;p38"/>
          <p:cNvSpPr txBox="1"/>
          <p:nvPr>
            <p:ph idx="4294967295" type="ctrTitle"/>
          </p:nvPr>
        </p:nvSpPr>
        <p:spPr>
          <a:xfrm>
            <a:off x="5839250" y="2247900"/>
            <a:ext cx="2391600" cy="465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2307"/>
              <a:buNone/>
            </a:pPr>
            <a:r>
              <a:rPr lang="en" sz="2340">
                <a:solidFill>
                  <a:srgbClr val="0B5394"/>
                </a:solidFill>
              </a:rPr>
              <a:t>Worst </a:t>
            </a:r>
            <a:r>
              <a:rPr lang="en" sz="2340">
                <a:solidFill>
                  <a:srgbClr val="0B5394"/>
                </a:solidFill>
              </a:rPr>
              <a:t>Results :  </a:t>
            </a:r>
            <a:endParaRPr sz="2340">
              <a:solidFill>
                <a:srgbClr val="0B5394"/>
              </a:solidFill>
            </a:endParaRPr>
          </a:p>
        </p:txBody>
      </p:sp>
      <p:sp>
        <p:nvSpPr>
          <p:cNvPr id="239" name="Google Shape;239;p38"/>
          <p:cNvSpPr txBox="1"/>
          <p:nvPr/>
        </p:nvSpPr>
        <p:spPr>
          <a:xfrm>
            <a:off x="5793650" y="2713500"/>
            <a:ext cx="2287200" cy="21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B5394"/>
                </a:solidFill>
                <a:latin typeface="Raleway"/>
                <a:ea typeface="Raleway"/>
                <a:cs typeface="Raleway"/>
                <a:sym typeface="Raleway"/>
              </a:rPr>
              <a:t>Test size         : 40%</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Architecture : 6-3-1</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Optimizer       : Adam</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Epochs           :   400      : 400</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MAE                 : 37.346</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t/>
            </a:r>
            <a:endParaRPr sz="1300">
              <a:solidFill>
                <a:srgbClr val="0B5394"/>
              </a:solidFill>
              <a:latin typeface="Raleway"/>
              <a:ea typeface="Raleway"/>
              <a:cs typeface="Raleway"/>
              <a:sym typeface="Raleway"/>
            </a:endParaRPr>
          </a:p>
          <a:p>
            <a:pPr indent="0" lvl="0" marL="0" rtl="0" algn="l">
              <a:spcBef>
                <a:spcPts val="1600"/>
              </a:spcBef>
              <a:spcAft>
                <a:spcPts val="0"/>
              </a:spcAft>
              <a:buNone/>
            </a:pPr>
            <a:r>
              <a:rPr lang="en" sz="1300">
                <a:solidFill>
                  <a:srgbClr val="0B5394"/>
                </a:solidFill>
                <a:latin typeface="Raleway"/>
                <a:ea typeface="Raleway"/>
                <a:cs typeface="Raleway"/>
                <a:sym typeface="Raleway"/>
              </a:rPr>
              <a:t> </a:t>
            </a:r>
            <a:endParaRPr sz="1300">
              <a:solidFill>
                <a:srgbClr val="0B5394"/>
              </a:solidFill>
              <a:latin typeface="Raleway"/>
              <a:ea typeface="Raleway"/>
              <a:cs typeface="Raleway"/>
              <a:sym typeface="Raleway"/>
            </a:endParaRPr>
          </a:p>
          <a:p>
            <a:pPr indent="0" lvl="0" marL="0" rtl="0" algn="l">
              <a:spcBef>
                <a:spcPts val="1600"/>
              </a:spcBef>
              <a:spcAft>
                <a:spcPts val="1600"/>
              </a:spcAft>
              <a:buNone/>
            </a:pPr>
            <a:r>
              <a:t/>
            </a:r>
            <a:endParaRPr sz="1300">
              <a:solidFill>
                <a:srgbClr val="0B5394"/>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9"/>
          <p:cNvPicPr preferRelativeResize="0"/>
          <p:nvPr/>
        </p:nvPicPr>
        <p:blipFill>
          <a:blip r:embed="rId3">
            <a:alphaModFix/>
          </a:blip>
          <a:stretch>
            <a:fillRect/>
          </a:stretch>
        </p:blipFill>
        <p:spPr>
          <a:xfrm>
            <a:off x="0" y="0"/>
            <a:ext cx="9144000" cy="3714750"/>
          </a:xfrm>
          <a:prstGeom prst="rect">
            <a:avLst/>
          </a:prstGeom>
          <a:noFill/>
          <a:ln>
            <a:noFill/>
          </a:ln>
        </p:spPr>
      </p:pic>
      <p:sp>
        <p:nvSpPr>
          <p:cNvPr id="245" name="Google Shape;245;p39"/>
          <p:cNvSpPr txBox="1"/>
          <p:nvPr>
            <p:ph idx="4294967295" type="subTitle"/>
          </p:nvPr>
        </p:nvSpPr>
        <p:spPr>
          <a:xfrm>
            <a:off x="6301950" y="4350900"/>
            <a:ext cx="2842200" cy="792600"/>
          </a:xfrm>
          <a:prstGeom prst="rect">
            <a:avLst/>
          </a:prstGeom>
        </p:spPr>
        <p:txBody>
          <a:bodyPr anchorCtr="0" anchor="t" bIns="91425" lIns="91425" spcFirstLastPara="1" rIns="91425" wrap="square" tIns="91425">
            <a:normAutofit fontScale="85000"/>
          </a:bodyPr>
          <a:lstStyle/>
          <a:p>
            <a:pPr indent="-358140" lvl="0" marL="457200" rtl="0" algn="l">
              <a:spcBef>
                <a:spcPts val="0"/>
              </a:spcBef>
              <a:spcAft>
                <a:spcPts val="0"/>
              </a:spcAft>
              <a:buSzPct val="100000"/>
              <a:buChar char="-"/>
            </a:pPr>
            <a:r>
              <a:rPr lang="en" sz="2400"/>
              <a:t>By Paul Abhishek</a:t>
            </a:r>
            <a:endParaRPr b="1"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6DB"/>
            </a:gs>
            <a:gs pos="100000">
              <a:srgbClr val="FAD25C"/>
            </a:gs>
          </a:gsLst>
          <a:path path="circle">
            <a:fillToRect b="50%" l="50%" r="50%" t="50%"/>
          </a:path>
          <a:tileRect/>
        </a:gradFill>
      </p:bgPr>
    </p:bg>
    <p:spTree>
      <p:nvGrpSpPr>
        <p:cNvPr id="249" name="Shape 249"/>
        <p:cNvGrpSpPr/>
        <p:nvPr/>
      </p:nvGrpSpPr>
      <p:grpSpPr>
        <a:xfrm>
          <a:off x="0" y="0"/>
          <a:ext cx="0" cy="0"/>
          <a:chOff x="0" y="0"/>
          <a:chExt cx="0" cy="0"/>
        </a:xfrm>
      </p:grpSpPr>
      <p:sp>
        <p:nvSpPr>
          <p:cNvPr id="250" name="Google Shape;250;p40"/>
          <p:cNvSpPr txBox="1"/>
          <p:nvPr>
            <p:ph idx="4294967295" type="title"/>
          </p:nvPr>
        </p:nvSpPr>
        <p:spPr>
          <a:xfrm>
            <a:off x="0" y="1689250"/>
            <a:ext cx="23169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sz="3600">
                <a:solidFill>
                  <a:srgbClr val="0B5394"/>
                </a:solidFill>
                <a:latin typeface="Raleway"/>
                <a:ea typeface="Raleway"/>
                <a:cs typeface="Raleway"/>
                <a:sym typeface="Raleway"/>
              </a:rPr>
              <a:t>Objective</a:t>
            </a:r>
            <a:endParaRPr b="1" sz="2400">
              <a:solidFill>
                <a:srgbClr val="0B5394"/>
              </a:solidFill>
              <a:latin typeface="Raleway"/>
              <a:ea typeface="Raleway"/>
              <a:cs typeface="Raleway"/>
              <a:sym typeface="Raleway"/>
            </a:endParaRPr>
          </a:p>
        </p:txBody>
      </p:sp>
      <p:sp>
        <p:nvSpPr>
          <p:cNvPr id="251" name="Google Shape;251;p40"/>
          <p:cNvSpPr txBox="1"/>
          <p:nvPr>
            <p:ph idx="4294967295" type="title"/>
          </p:nvPr>
        </p:nvSpPr>
        <p:spPr>
          <a:xfrm>
            <a:off x="-37050" y="619000"/>
            <a:ext cx="9144000" cy="857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73333"/>
              <a:buNone/>
            </a:pPr>
            <a:r>
              <a:rPr lang="en" sz="1350">
                <a:solidFill>
                  <a:srgbClr val="0B5394"/>
                </a:solidFill>
                <a:latin typeface="Raleway SemiBold"/>
                <a:ea typeface="Raleway SemiBold"/>
                <a:cs typeface="Raleway SemiBold"/>
                <a:sym typeface="Raleway SemiBold"/>
              </a:rPr>
              <a:t>Hepatitis means inflammation of the liver. The liver is a vital organ that processes nutrients, filters the blood, and fights infections. When the liver is inflamed or damaged, its function can be affected. Heavy alcohol use, toxins, some medications, and certain medical conditions can cause hepatitis.</a:t>
            </a:r>
            <a:endParaRPr sz="1350">
              <a:solidFill>
                <a:srgbClr val="0B5394"/>
              </a:solidFill>
              <a:latin typeface="Raleway SemiBold"/>
              <a:ea typeface="Raleway SemiBold"/>
              <a:cs typeface="Raleway SemiBold"/>
              <a:sym typeface="Raleway SemiBold"/>
            </a:endParaRPr>
          </a:p>
          <a:p>
            <a:pPr indent="0" lvl="0" marL="0" rtl="0" algn="l">
              <a:lnSpc>
                <a:spcPct val="115000"/>
              </a:lnSpc>
              <a:spcBef>
                <a:spcPts val="1600"/>
              </a:spcBef>
              <a:spcAft>
                <a:spcPts val="1600"/>
              </a:spcAft>
              <a:buSzPct val="73333"/>
              <a:buNone/>
            </a:pPr>
            <a:r>
              <a:t/>
            </a:r>
            <a:endParaRPr sz="1350">
              <a:solidFill>
                <a:srgbClr val="0B5394"/>
              </a:solidFill>
              <a:latin typeface="Raleway SemiBold"/>
              <a:ea typeface="Raleway SemiBold"/>
              <a:cs typeface="Raleway SemiBold"/>
              <a:sym typeface="Raleway SemiBold"/>
            </a:endParaRPr>
          </a:p>
        </p:txBody>
      </p:sp>
      <p:sp>
        <p:nvSpPr>
          <p:cNvPr id="252" name="Google Shape;252;p40"/>
          <p:cNvSpPr txBox="1"/>
          <p:nvPr>
            <p:ph idx="4294967295" type="title"/>
          </p:nvPr>
        </p:nvSpPr>
        <p:spPr>
          <a:xfrm>
            <a:off x="0" y="0"/>
            <a:ext cx="30699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sz="3600">
                <a:solidFill>
                  <a:srgbClr val="0B5394"/>
                </a:solidFill>
                <a:latin typeface="Raleway"/>
                <a:ea typeface="Raleway"/>
                <a:cs typeface="Raleway"/>
                <a:sym typeface="Raleway"/>
              </a:rPr>
              <a:t>Background</a:t>
            </a:r>
            <a:endParaRPr b="1" sz="2400">
              <a:solidFill>
                <a:srgbClr val="0B5394"/>
              </a:solidFill>
              <a:latin typeface="Raleway"/>
              <a:ea typeface="Raleway"/>
              <a:cs typeface="Raleway"/>
              <a:sym typeface="Raleway"/>
            </a:endParaRPr>
          </a:p>
        </p:txBody>
      </p:sp>
      <p:sp>
        <p:nvSpPr>
          <p:cNvPr id="253" name="Google Shape;253;p40"/>
          <p:cNvSpPr txBox="1"/>
          <p:nvPr>
            <p:ph idx="4294967295" type="title"/>
          </p:nvPr>
        </p:nvSpPr>
        <p:spPr>
          <a:xfrm>
            <a:off x="0" y="3200750"/>
            <a:ext cx="11817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sz="3600">
                <a:solidFill>
                  <a:srgbClr val="0B5394"/>
                </a:solidFill>
                <a:latin typeface="Raleway"/>
                <a:ea typeface="Raleway"/>
                <a:cs typeface="Raleway"/>
                <a:sym typeface="Raleway"/>
              </a:rPr>
              <a:t>Path</a:t>
            </a:r>
            <a:endParaRPr b="1" sz="2400">
              <a:solidFill>
                <a:srgbClr val="0B5394"/>
              </a:solidFill>
              <a:latin typeface="Raleway"/>
              <a:ea typeface="Raleway"/>
              <a:cs typeface="Raleway"/>
              <a:sym typeface="Raleway"/>
            </a:endParaRPr>
          </a:p>
        </p:txBody>
      </p:sp>
      <p:sp>
        <p:nvSpPr>
          <p:cNvPr id="254" name="Google Shape;254;p40"/>
          <p:cNvSpPr txBox="1"/>
          <p:nvPr>
            <p:ph idx="4294967295" type="title"/>
          </p:nvPr>
        </p:nvSpPr>
        <p:spPr>
          <a:xfrm>
            <a:off x="0" y="4065850"/>
            <a:ext cx="9144000" cy="1022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lang="en" sz="1350">
                <a:solidFill>
                  <a:srgbClr val="0B5394"/>
                </a:solidFill>
                <a:latin typeface="Raleway"/>
                <a:ea typeface="Raleway"/>
                <a:cs typeface="Raleway"/>
                <a:sym typeface="Raleway"/>
              </a:rPr>
              <a:t>The dataset is is a binary outcome dataset. It is a yes/no dataset. Preprocessing of the Data and Exploratory Data Analysis is applied. Neural Network in the category of the classification is used to determine the accuracy of the data set.</a:t>
            </a:r>
            <a:endParaRPr b="1" sz="1350">
              <a:solidFill>
                <a:srgbClr val="0B5394"/>
              </a:solidFill>
              <a:latin typeface="Raleway"/>
              <a:ea typeface="Raleway"/>
              <a:cs typeface="Raleway"/>
              <a:sym typeface="Raleway"/>
            </a:endParaRPr>
          </a:p>
          <a:p>
            <a:pPr indent="0" lvl="0" marL="0" rtl="0" algn="l">
              <a:lnSpc>
                <a:spcPct val="115000"/>
              </a:lnSpc>
              <a:spcBef>
                <a:spcPts val="1600"/>
              </a:spcBef>
              <a:spcAft>
                <a:spcPts val="1600"/>
              </a:spcAft>
              <a:buSzPts val="990"/>
              <a:buNone/>
            </a:pPr>
            <a:r>
              <a:t/>
            </a:r>
            <a:endParaRPr b="1" sz="1350">
              <a:solidFill>
                <a:srgbClr val="0B5394"/>
              </a:solidFill>
              <a:latin typeface="Raleway"/>
              <a:ea typeface="Raleway"/>
              <a:cs typeface="Raleway"/>
              <a:sym typeface="Raleway"/>
            </a:endParaRPr>
          </a:p>
        </p:txBody>
      </p:sp>
      <p:sp>
        <p:nvSpPr>
          <p:cNvPr id="255" name="Google Shape;255;p40"/>
          <p:cNvSpPr txBox="1"/>
          <p:nvPr>
            <p:ph idx="4294967295" type="title"/>
          </p:nvPr>
        </p:nvSpPr>
        <p:spPr>
          <a:xfrm>
            <a:off x="-37050" y="2571750"/>
            <a:ext cx="9144000" cy="531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73333"/>
              <a:buNone/>
            </a:pPr>
            <a:r>
              <a:rPr lang="en" sz="1350">
                <a:solidFill>
                  <a:srgbClr val="0B5394"/>
                </a:solidFill>
                <a:latin typeface="Raleway SemiBold"/>
                <a:ea typeface="Raleway SemiBold"/>
                <a:cs typeface="Raleway SemiBold"/>
                <a:sym typeface="Raleway SemiBold"/>
              </a:rPr>
              <a:t>The main objective of the dataset is to predict the chance of survival of  a person whose suffering from hepatitis.</a:t>
            </a:r>
            <a:endParaRPr sz="1350">
              <a:solidFill>
                <a:srgbClr val="0B5394"/>
              </a:solidFill>
              <a:latin typeface="Raleway SemiBold"/>
              <a:ea typeface="Raleway SemiBold"/>
              <a:cs typeface="Raleway SemiBold"/>
              <a:sym typeface="Raleway SemiBold"/>
            </a:endParaRPr>
          </a:p>
          <a:p>
            <a:pPr indent="0" lvl="0" marL="0" rtl="0" algn="l">
              <a:lnSpc>
                <a:spcPct val="115000"/>
              </a:lnSpc>
              <a:spcBef>
                <a:spcPts val="1600"/>
              </a:spcBef>
              <a:spcAft>
                <a:spcPts val="1600"/>
              </a:spcAft>
              <a:buSzPct val="73333"/>
              <a:buNone/>
            </a:pPr>
            <a:r>
              <a:t/>
            </a:r>
            <a:endParaRPr sz="1350">
              <a:solidFill>
                <a:srgbClr val="0B5394"/>
              </a:solidFill>
              <a:latin typeface="Raleway SemiBold"/>
              <a:ea typeface="Raleway SemiBold"/>
              <a:cs typeface="Raleway SemiBold"/>
              <a:sym typeface="Raleway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259" name="Shape 259"/>
        <p:cNvGrpSpPr/>
        <p:nvPr/>
      </p:nvGrpSpPr>
      <p:grpSpPr>
        <a:xfrm>
          <a:off x="0" y="0"/>
          <a:ext cx="0" cy="0"/>
          <a:chOff x="0" y="0"/>
          <a:chExt cx="0" cy="0"/>
        </a:xfrm>
      </p:grpSpPr>
      <p:sp>
        <p:nvSpPr>
          <p:cNvPr id="260" name="Google Shape;260;p41"/>
          <p:cNvSpPr txBox="1"/>
          <p:nvPr/>
        </p:nvSpPr>
        <p:spPr>
          <a:xfrm>
            <a:off x="0" y="0"/>
            <a:ext cx="91440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A64D79"/>
                </a:solidFill>
                <a:latin typeface="Raleway"/>
                <a:ea typeface="Raleway"/>
                <a:cs typeface="Raleway"/>
                <a:sym typeface="Raleway"/>
              </a:rPr>
              <a:t>Data and Data quality check</a:t>
            </a:r>
            <a:endParaRPr b="1" sz="3000">
              <a:solidFill>
                <a:srgbClr val="A64D79"/>
              </a:solidFill>
              <a:latin typeface="Raleway"/>
              <a:ea typeface="Raleway"/>
              <a:cs typeface="Raleway"/>
              <a:sym typeface="Raleway"/>
            </a:endParaRPr>
          </a:p>
        </p:txBody>
      </p:sp>
      <p:sp>
        <p:nvSpPr>
          <p:cNvPr id="261" name="Google Shape;261;p41"/>
          <p:cNvSpPr txBox="1"/>
          <p:nvPr>
            <p:ph idx="4294967295" type="body"/>
          </p:nvPr>
        </p:nvSpPr>
        <p:spPr>
          <a:xfrm>
            <a:off x="150" y="1012800"/>
            <a:ext cx="9144000" cy="4130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A64D79"/>
              </a:buClr>
              <a:buSzPts val="1400"/>
              <a:buFont typeface="Raleway SemiBold"/>
              <a:buChar char="➔"/>
            </a:pPr>
            <a:r>
              <a:rPr lang="en" sz="1200">
                <a:solidFill>
                  <a:srgbClr val="A64D79"/>
                </a:solidFill>
                <a:latin typeface="Raleway SemiBold"/>
                <a:ea typeface="Raleway SemiBold"/>
                <a:cs typeface="Raleway SemiBold"/>
                <a:sym typeface="Raleway SemiBold"/>
              </a:rPr>
              <a:t>The dataset consists of 142 rows and 20 columns </a:t>
            </a:r>
            <a:endParaRPr sz="1200">
              <a:solidFill>
                <a:srgbClr val="A64D79"/>
              </a:solidFill>
              <a:latin typeface="Raleway SemiBold"/>
              <a:ea typeface="Raleway SemiBold"/>
              <a:cs typeface="Raleway SemiBold"/>
              <a:sym typeface="Raleway SemiBold"/>
            </a:endParaRPr>
          </a:p>
          <a:p>
            <a:pPr indent="-304800" lvl="0" marL="457200" rtl="0" algn="l">
              <a:spcBef>
                <a:spcPts val="1600"/>
              </a:spcBef>
              <a:spcAft>
                <a:spcPts val="0"/>
              </a:spcAft>
              <a:buClr>
                <a:srgbClr val="A64D79"/>
              </a:buClr>
              <a:buSzPts val="1200"/>
              <a:buFont typeface="Raleway SemiBold"/>
              <a:buChar char="➔"/>
            </a:pPr>
            <a:r>
              <a:rPr lang="en" sz="1200">
                <a:solidFill>
                  <a:srgbClr val="A64D79"/>
                </a:solidFill>
                <a:latin typeface="Raleway SemiBold"/>
                <a:ea typeface="Raleway SemiBold"/>
                <a:cs typeface="Raleway SemiBold"/>
                <a:sym typeface="Raleway SemiBold"/>
              </a:rPr>
              <a:t>Every attribute is important in determining the output.</a:t>
            </a:r>
            <a:endParaRPr sz="1200">
              <a:solidFill>
                <a:srgbClr val="A64D79"/>
              </a:solidFill>
              <a:latin typeface="Raleway SemiBold"/>
              <a:ea typeface="Raleway SemiBold"/>
              <a:cs typeface="Raleway SemiBold"/>
              <a:sym typeface="Raleway SemiBold"/>
            </a:endParaRPr>
          </a:p>
          <a:p>
            <a:pPr indent="-317500" lvl="0" marL="457200" rtl="0" algn="l">
              <a:spcBef>
                <a:spcPts val="1600"/>
              </a:spcBef>
              <a:spcAft>
                <a:spcPts val="0"/>
              </a:spcAft>
              <a:buClr>
                <a:srgbClr val="A64D79"/>
              </a:buClr>
              <a:buSzPts val="1400"/>
              <a:buFont typeface="Raleway SemiBold"/>
              <a:buChar char="➔"/>
            </a:pPr>
            <a:r>
              <a:rPr lang="en" sz="1400">
                <a:solidFill>
                  <a:srgbClr val="A64D79"/>
                </a:solidFill>
                <a:latin typeface="Raleway SemiBold"/>
                <a:ea typeface="Raleway SemiBold"/>
                <a:cs typeface="Raleway SemiBold"/>
                <a:sym typeface="Raleway SemiBold"/>
              </a:rPr>
              <a:t>The outcome is binary. (live/dead)</a:t>
            </a:r>
            <a:endParaRPr sz="1400">
              <a:solidFill>
                <a:srgbClr val="A64D79"/>
              </a:solidFill>
              <a:latin typeface="Raleway SemiBold"/>
              <a:ea typeface="Raleway SemiBold"/>
              <a:cs typeface="Raleway SemiBold"/>
              <a:sym typeface="Raleway SemiBold"/>
            </a:endParaRPr>
          </a:p>
          <a:p>
            <a:pPr indent="-317500" lvl="0" marL="457200" rtl="0" algn="l">
              <a:spcBef>
                <a:spcPts val="1000"/>
              </a:spcBef>
              <a:spcAft>
                <a:spcPts val="0"/>
              </a:spcAft>
              <a:buClr>
                <a:srgbClr val="A64D79"/>
              </a:buClr>
              <a:buSzPts val="1400"/>
              <a:buFont typeface="Raleway SemiBold"/>
              <a:buChar char="➔"/>
            </a:pPr>
            <a:r>
              <a:rPr lang="en" sz="1400">
                <a:solidFill>
                  <a:srgbClr val="A64D79"/>
                </a:solidFill>
                <a:latin typeface="Raleway SemiBold"/>
                <a:ea typeface="Raleway SemiBold"/>
                <a:cs typeface="Raleway SemiBold"/>
                <a:sym typeface="Raleway SemiBold"/>
              </a:rPr>
              <a:t>No missing values were found in the dataset.</a:t>
            </a:r>
            <a:endParaRPr sz="1400">
              <a:solidFill>
                <a:srgbClr val="A64D79"/>
              </a:solidFill>
              <a:latin typeface="Raleway SemiBold"/>
              <a:ea typeface="Raleway SemiBold"/>
              <a:cs typeface="Raleway SemiBold"/>
              <a:sym typeface="Raleway SemiBold"/>
            </a:endParaRPr>
          </a:p>
          <a:p>
            <a:pPr indent="-317500" lvl="0" marL="457200" rtl="0" algn="l">
              <a:spcBef>
                <a:spcPts val="1000"/>
              </a:spcBef>
              <a:spcAft>
                <a:spcPts val="0"/>
              </a:spcAft>
              <a:buClr>
                <a:srgbClr val="A64D79"/>
              </a:buClr>
              <a:buSzPts val="1400"/>
              <a:buFont typeface="Raleway SemiBold"/>
              <a:buChar char="➔"/>
            </a:pPr>
            <a:r>
              <a:rPr lang="en" sz="1400">
                <a:solidFill>
                  <a:srgbClr val="A64D79"/>
                </a:solidFill>
                <a:latin typeface="Raleway SemiBold"/>
                <a:ea typeface="Raleway SemiBold"/>
                <a:cs typeface="Raleway SemiBold"/>
                <a:sym typeface="Raleway SemiBold"/>
              </a:rPr>
              <a:t>Output attribute : ‘Class’ </a:t>
            </a:r>
            <a:endParaRPr sz="1200">
              <a:solidFill>
                <a:srgbClr val="A64D79"/>
              </a:solidFill>
              <a:latin typeface="Raleway SemiBold"/>
              <a:ea typeface="Raleway SemiBold"/>
              <a:cs typeface="Raleway SemiBold"/>
              <a:sym typeface="Raleway SemiBold"/>
            </a:endParaRPr>
          </a:p>
          <a:p>
            <a:pPr indent="-317500" lvl="0" marL="457200" rtl="0" algn="l">
              <a:spcBef>
                <a:spcPts val="1000"/>
              </a:spcBef>
              <a:spcAft>
                <a:spcPts val="0"/>
              </a:spcAft>
              <a:buClr>
                <a:srgbClr val="A64D79"/>
              </a:buClr>
              <a:buSzPts val="1400"/>
              <a:buFont typeface="Raleway SemiBold"/>
              <a:buChar char="➔"/>
            </a:pPr>
            <a:r>
              <a:rPr lang="en" sz="1400">
                <a:solidFill>
                  <a:srgbClr val="A64D79"/>
                </a:solidFill>
                <a:latin typeface="Raleway SemiBold"/>
                <a:ea typeface="Raleway SemiBold"/>
                <a:cs typeface="Raleway SemiBold"/>
                <a:sym typeface="Raleway SemiBold"/>
              </a:rPr>
              <a:t>Binary Outcome</a:t>
            </a:r>
            <a:endParaRPr sz="1400">
              <a:solidFill>
                <a:srgbClr val="A64D79"/>
              </a:solidFill>
              <a:latin typeface="Raleway SemiBold"/>
              <a:ea typeface="Raleway SemiBold"/>
              <a:cs typeface="Raleway SemiBold"/>
              <a:sym typeface="Raleway SemiBold"/>
            </a:endParaRPr>
          </a:p>
          <a:p>
            <a:pPr indent="0" lvl="0" marL="457200" rtl="0" algn="l">
              <a:spcBef>
                <a:spcPts val="1000"/>
              </a:spcBef>
              <a:spcAft>
                <a:spcPts val="1000"/>
              </a:spcAft>
              <a:buNone/>
            </a:pPr>
            <a:r>
              <a:t/>
            </a:r>
            <a:endParaRPr sz="1200">
              <a:solidFill>
                <a:srgbClr val="A64D79"/>
              </a:solidFill>
              <a:latin typeface="Raleway SemiBold"/>
              <a:ea typeface="Raleway SemiBold"/>
              <a:cs typeface="Raleway SemiBold"/>
              <a:sym typeface="Raleway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2695600" y="1879975"/>
            <a:ext cx="6448400" cy="3263525"/>
          </a:xfrm>
          <a:prstGeom prst="rect">
            <a:avLst/>
          </a:prstGeom>
          <a:noFill/>
          <a:ln>
            <a:noFill/>
          </a:ln>
        </p:spPr>
      </p:pic>
      <p:sp>
        <p:nvSpPr>
          <p:cNvPr id="67" name="Google Shape;67;p15"/>
          <p:cNvSpPr txBox="1"/>
          <p:nvPr>
            <p:ph idx="4294967295" type="title"/>
          </p:nvPr>
        </p:nvSpPr>
        <p:spPr>
          <a:xfrm>
            <a:off x="37050" y="857400"/>
            <a:ext cx="9069900" cy="857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en" sz="1200">
                <a:solidFill>
                  <a:srgbClr val="202124"/>
                </a:solidFill>
                <a:highlight>
                  <a:srgbClr val="FFFFFF"/>
                </a:highlight>
              </a:rPr>
              <a:t>A neural network is </a:t>
            </a:r>
            <a:r>
              <a:rPr b="1" lang="en" sz="1200">
                <a:solidFill>
                  <a:srgbClr val="202124"/>
                </a:solidFill>
                <a:highlight>
                  <a:srgbClr val="FFFFFF"/>
                </a:highlight>
              </a:rPr>
              <a:t>a method in artificial intelligence that teaches computers to process data in a way that is inspired by the human brain</a:t>
            </a:r>
            <a:r>
              <a:rPr lang="en" sz="1200">
                <a:solidFill>
                  <a:srgbClr val="202124"/>
                </a:solidFill>
                <a:highlight>
                  <a:srgbClr val="FFFFFF"/>
                </a:highlight>
              </a:rPr>
              <a:t>. It is a type of machine learning process, called deep learning, that uses interconnected nodes or neurons in a layered structure that resembles the human brain.</a:t>
            </a:r>
            <a:endParaRPr sz="1890">
              <a:latin typeface="Raleway SemiBold"/>
              <a:ea typeface="Raleway SemiBold"/>
              <a:cs typeface="Raleway SemiBold"/>
              <a:sym typeface="Raleway SemiBold"/>
            </a:endParaRPr>
          </a:p>
        </p:txBody>
      </p:sp>
      <p:sp>
        <p:nvSpPr>
          <p:cNvPr id="68" name="Google Shape;68;p15"/>
          <p:cNvSpPr txBox="1"/>
          <p:nvPr>
            <p:ph idx="4294967295" type="title"/>
          </p:nvPr>
        </p:nvSpPr>
        <p:spPr>
          <a:xfrm>
            <a:off x="1505975" y="0"/>
            <a:ext cx="5595300" cy="85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b="1" lang="en" sz="3600">
                <a:latin typeface="Raleway"/>
                <a:ea typeface="Raleway"/>
                <a:cs typeface="Raleway"/>
                <a:sym typeface="Raleway"/>
              </a:rPr>
              <a:t>What is  a neural network ?</a:t>
            </a:r>
            <a:endParaRPr b="1" sz="2400">
              <a:latin typeface="Raleway"/>
              <a:ea typeface="Raleway"/>
              <a:cs typeface="Raleway"/>
              <a:sym typeface="Raleway"/>
            </a:endParaRPr>
          </a:p>
        </p:txBody>
      </p:sp>
      <p:sp>
        <p:nvSpPr>
          <p:cNvPr id="69" name="Google Shape;69;p15"/>
          <p:cNvSpPr txBox="1"/>
          <p:nvPr/>
        </p:nvSpPr>
        <p:spPr>
          <a:xfrm>
            <a:off x="37050" y="2146500"/>
            <a:ext cx="2828400" cy="26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u="sng">
                <a:solidFill>
                  <a:srgbClr val="202124"/>
                </a:solidFill>
                <a:highlight>
                  <a:srgbClr val="FFFFFF"/>
                </a:highlight>
              </a:rPr>
              <a:t>Importance :</a:t>
            </a:r>
            <a:r>
              <a:rPr lang="en" sz="1200" u="sng">
                <a:solidFill>
                  <a:srgbClr val="202124"/>
                </a:solidFill>
                <a:highlight>
                  <a:srgbClr val="FFFFFF"/>
                </a:highlight>
              </a:rPr>
              <a:t> </a:t>
            </a:r>
            <a:endParaRPr sz="1200" u="sng">
              <a:solidFill>
                <a:srgbClr val="202124"/>
              </a:solidFill>
              <a:highlight>
                <a:srgbClr val="FFFFFF"/>
              </a:highlight>
            </a:endParaRPr>
          </a:p>
          <a:p>
            <a:pPr indent="0" lvl="0" marL="0" rtl="0" algn="l">
              <a:lnSpc>
                <a:spcPct val="115000"/>
              </a:lnSpc>
              <a:spcBef>
                <a:spcPts val="0"/>
              </a:spcBef>
              <a:spcAft>
                <a:spcPts val="0"/>
              </a:spcAft>
              <a:buNone/>
            </a:pPr>
            <a:r>
              <a:t/>
            </a:r>
            <a:endParaRPr sz="1200">
              <a:solidFill>
                <a:srgbClr val="202124"/>
              </a:solidFill>
              <a:highlight>
                <a:srgbClr val="FFFFFF"/>
              </a:highlight>
            </a:endParaRPr>
          </a:p>
          <a:p>
            <a:pPr indent="0" lvl="0" marL="0" rtl="0" algn="l">
              <a:lnSpc>
                <a:spcPct val="115000"/>
              </a:lnSpc>
              <a:spcBef>
                <a:spcPts val="0"/>
              </a:spcBef>
              <a:spcAft>
                <a:spcPts val="0"/>
              </a:spcAft>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200">
                <a:solidFill>
                  <a:srgbClr val="202124"/>
                </a:solidFill>
                <a:highlight>
                  <a:srgbClr val="FFFFFF"/>
                </a:highlight>
              </a:rPr>
              <a:t>Neural networks can </a:t>
            </a:r>
            <a:r>
              <a:rPr b="1" lang="en" sz="1200">
                <a:solidFill>
                  <a:srgbClr val="202124"/>
                </a:solidFill>
                <a:highlight>
                  <a:srgbClr val="FFFFFF"/>
                </a:highlight>
              </a:rPr>
              <a:t>help computers make intelligent decisions with limited human assistance</a:t>
            </a:r>
            <a:r>
              <a:rPr lang="en" sz="1200">
                <a:solidFill>
                  <a:srgbClr val="202124"/>
                </a:solidFill>
                <a:highlight>
                  <a:srgbClr val="FFFFFF"/>
                </a:highlight>
              </a:rPr>
              <a:t>. This is because they can learn and model the relationships between input and output data that are nonlinear and complex.</a:t>
            </a:r>
            <a:endParaRPr sz="1200">
              <a:solidFill>
                <a:srgbClr val="202124"/>
              </a:solidFill>
              <a:highlight>
                <a:srgbClr val="FFFFFF"/>
              </a:highlight>
            </a:endParaRPr>
          </a:p>
          <a:p>
            <a:pPr indent="0" lvl="0" marL="0" marR="76200" rtl="0" algn="l">
              <a:lnSpc>
                <a:spcPct val="150000"/>
              </a:lnSpc>
              <a:spcBef>
                <a:spcPts val="0"/>
              </a:spcBef>
              <a:spcAft>
                <a:spcPts val="0"/>
              </a:spcAft>
              <a:buClr>
                <a:schemeClr val="dk1"/>
              </a:buClr>
              <a:buSzPts val="1100"/>
              <a:buFont typeface="Arial"/>
              <a:buNone/>
            </a:pPr>
            <a:r>
              <a:t/>
            </a:r>
            <a:endParaRPr sz="1200">
              <a:solidFill>
                <a:srgbClr val="202124"/>
              </a:solidFill>
              <a:highlight>
                <a:srgbClr val="FFFFFF"/>
              </a:highlight>
            </a:endParaRPr>
          </a:p>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2"/>
          <p:cNvPicPr preferRelativeResize="0"/>
          <p:nvPr/>
        </p:nvPicPr>
        <p:blipFill>
          <a:blip r:embed="rId3">
            <a:alphaModFix/>
          </a:blip>
          <a:stretch>
            <a:fillRect/>
          </a:stretch>
        </p:blipFill>
        <p:spPr>
          <a:xfrm>
            <a:off x="91650" y="1488900"/>
            <a:ext cx="8839202" cy="3154033"/>
          </a:xfrm>
          <a:prstGeom prst="rect">
            <a:avLst/>
          </a:prstGeom>
          <a:noFill/>
          <a:ln>
            <a:noFill/>
          </a:ln>
        </p:spPr>
      </p:pic>
      <p:sp>
        <p:nvSpPr>
          <p:cNvPr id="267" name="Google Shape;267;p42"/>
          <p:cNvSpPr txBox="1"/>
          <p:nvPr>
            <p:ph idx="4294967295" type="title"/>
          </p:nvPr>
        </p:nvSpPr>
        <p:spPr>
          <a:xfrm>
            <a:off x="191525" y="326025"/>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DataFrame</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3"/>
          <p:cNvPicPr preferRelativeResize="0"/>
          <p:nvPr/>
        </p:nvPicPr>
        <p:blipFill>
          <a:blip r:embed="rId3">
            <a:alphaModFix/>
          </a:blip>
          <a:stretch>
            <a:fillRect/>
          </a:stretch>
        </p:blipFill>
        <p:spPr>
          <a:xfrm>
            <a:off x="152400" y="1772400"/>
            <a:ext cx="8839199" cy="2940255"/>
          </a:xfrm>
          <a:prstGeom prst="rect">
            <a:avLst/>
          </a:prstGeom>
          <a:noFill/>
          <a:ln>
            <a:noFill/>
          </a:ln>
        </p:spPr>
      </p:pic>
      <p:sp>
        <p:nvSpPr>
          <p:cNvPr id="273" name="Google Shape;273;p43"/>
          <p:cNvSpPr txBox="1"/>
          <p:nvPr>
            <p:ph idx="4294967295" type="title"/>
          </p:nvPr>
        </p:nvSpPr>
        <p:spPr>
          <a:xfrm>
            <a:off x="2074775" y="346275"/>
            <a:ext cx="51972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Modified </a:t>
            </a:r>
            <a:r>
              <a:rPr lang="en" sz="3600">
                <a:solidFill>
                  <a:schemeClr val="dk1"/>
                </a:solidFill>
              </a:rPr>
              <a:t>DataFrame</a:t>
            </a:r>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4"/>
          <p:cNvPicPr preferRelativeResize="0"/>
          <p:nvPr/>
        </p:nvPicPr>
        <p:blipFill>
          <a:blip r:embed="rId3">
            <a:alphaModFix/>
          </a:blip>
          <a:stretch>
            <a:fillRect/>
          </a:stretch>
        </p:blipFill>
        <p:spPr>
          <a:xfrm>
            <a:off x="2673525" y="1195275"/>
            <a:ext cx="3467100" cy="3476625"/>
          </a:xfrm>
          <a:prstGeom prst="rect">
            <a:avLst/>
          </a:prstGeom>
          <a:noFill/>
          <a:ln>
            <a:noFill/>
          </a:ln>
        </p:spPr>
      </p:pic>
      <p:sp>
        <p:nvSpPr>
          <p:cNvPr id="279" name="Google Shape;279;p44"/>
          <p:cNvSpPr txBox="1"/>
          <p:nvPr>
            <p:ph idx="4294967295" type="title"/>
          </p:nvPr>
        </p:nvSpPr>
        <p:spPr>
          <a:xfrm>
            <a:off x="1662825" y="305775"/>
            <a:ext cx="5974500" cy="7680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lang="en" sz="3600">
                <a:solidFill>
                  <a:schemeClr val="dk1"/>
                </a:solidFill>
              </a:rPr>
              <a:t>People died vs survived</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5505450" y="2630100"/>
            <a:ext cx="3638550" cy="2495550"/>
          </a:xfrm>
          <a:prstGeom prst="rect">
            <a:avLst/>
          </a:prstGeom>
          <a:noFill/>
          <a:ln>
            <a:noFill/>
          </a:ln>
        </p:spPr>
      </p:pic>
      <p:pic>
        <p:nvPicPr>
          <p:cNvPr id="285" name="Google Shape;285;p45"/>
          <p:cNvPicPr preferRelativeResize="0"/>
          <p:nvPr/>
        </p:nvPicPr>
        <p:blipFill>
          <a:blip r:embed="rId4">
            <a:alphaModFix/>
          </a:blip>
          <a:stretch>
            <a:fillRect/>
          </a:stretch>
        </p:blipFill>
        <p:spPr>
          <a:xfrm>
            <a:off x="-5550" y="248838"/>
            <a:ext cx="3705225" cy="2495550"/>
          </a:xfrm>
          <a:prstGeom prst="rect">
            <a:avLst/>
          </a:prstGeom>
          <a:noFill/>
          <a:ln>
            <a:noFill/>
          </a:ln>
        </p:spPr>
      </p:pic>
      <p:pic>
        <p:nvPicPr>
          <p:cNvPr id="286" name="Google Shape;286;p45"/>
          <p:cNvPicPr preferRelativeResize="0"/>
          <p:nvPr/>
        </p:nvPicPr>
        <p:blipFill>
          <a:blip r:embed="rId5">
            <a:alphaModFix/>
          </a:blip>
          <a:stretch>
            <a:fillRect/>
          </a:stretch>
        </p:blipFill>
        <p:spPr>
          <a:xfrm>
            <a:off x="5781375" y="248850"/>
            <a:ext cx="3362625" cy="2241275"/>
          </a:xfrm>
          <a:prstGeom prst="rect">
            <a:avLst/>
          </a:prstGeom>
          <a:noFill/>
          <a:ln>
            <a:noFill/>
          </a:ln>
        </p:spPr>
      </p:pic>
      <p:pic>
        <p:nvPicPr>
          <p:cNvPr id="287" name="Google Shape;287;p45"/>
          <p:cNvPicPr preferRelativeResize="0"/>
          <p:nvPr/>
        </p:nvPicPr>
        <p:blipFill>
          <a:blip r:embed="rId6">
            <a:alphaModFix/>
          </a:blip>
          <a:stretch>
            <a:fillRect/>
          </a:stretch>
        </p:blipFill>
        <p:spPr>
          <a:xfrm>
            <a:off x="0" y="2744400"/>
            <a:ext cx="3638550" cy="2266950"/>
          </a:xfrm>
          <a:prstGeom prst="rect">
            <a:avLst/>
          </a:prstGeom>
          <a:noFill/>
          <a:ln>
            <a:noFill/>
          </a:ln>
        </p:spPr>
      </p:pic>
      <p:sp>
        <p:nvSpPr>
          <p:cNvPr id="288" name="Google Shape;288;p45"/>
          <p:cNvSpPr txBox="1"/>
          <p:nvPr>
            <p:ph idx="4294967295" type="title"/>
          </p:nvPr>
        </p:nvSpPr>
        <p:spPr>
          <a:xfrm>
            <a:off x="3869475" y="2106750"/>
            <a:ext cx="1911900" cy="159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solidFill>
                  <a:schemeClr val="dk1"/>
                </a:solidFill>
              </a:rPr>
              <a:t>Count</a:t>
            </a:r>
            <a:endParaRPr sz="3600">
              <a:solidFill>
                <a:schemeClr val="dk1"/>
              </a:solidFill>
            </a:endParaRPr>
          </a:p>
          <a:p>
            <a:pPr indent="0" lvl="0" marL="0" rtl="0" algn="ctr">
              <a:spcBef>
                <a:spcPts val="1600"/>
              </a:spcBef>
              <a:spcAft>
                <a:spcPts val="1600"/>
              </a:spcAft>
              <a:buNone/>
            </a:pPr>
            <a:r>
              <a:rPr lang="en" sz="3600">
                <a:solidFill>
                  <a:schemeClr val="dk1"/>
                </a:solidFill>
              </a:rPr>
              <a:t>plots</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6"/>
          <p:cNvPicPr preferRelativeResize="0"/>
          <p:nvPr/>
        </p:nvPicPr>
        <p:blipFill>
          <a:blip r:embed="rId3">
            <a:alphaModFix/>
          </a:blip>
          <a:stretch>
            <a:fillRect/>
          </a:stretch>
        </p:blipFill>
        <p:spPr>
          <a:xfrm>
            <a:off x="0" y="0"/>
            <a:ext cx="3638550" cy="2495550"/>
          </a:xfrm>
          <a:prstGeom prst="rect">
            <a:avLst/>
          </a:prstGeom>
          <a:noFill/>
          <a:ln>
            <a:noFill/>
          </a:ln>
        </p:spPr>
      </p:pic>
      <p:pic>
        <p:nvPicPr>
          <p:cNvPr id="294" name="Google Shape;294;p46"/>
          <p:cNvPicPr preferRelativeResize="0"/>
          <p:nvPr/>
        </p:nvPicPr>
        <p:blipFill>
          <a:blip r:embed="rId4">
            <a:alphaModFix/>
          </a:blip>
          <a:stretch>
            <a:fillRect/>
          </a:stretch>
        </p:blipFill>
        <p:spPr>
          <a:xfrm>
            <a:off x="5438775" y="-14300"/>
            <a:ext cx="3705225" cy="2524125"/>
          </a:xfrm>
          <a:prstGeom prst="rect">
            <a:avLst/>
          </a:prstGeom>
          <a:noFill/>
          <a:ln>
            <a:noFill/>
          </a:ln>
        </p:spPr>
      </p:pic>
      <p:pic>
        <p:nvPicPr>
          <p:cNvPr id="295" name="Google Shape;295;p46"/>
          <p:cNvPicPr preferRelativeResize="0"/>
          <p:nvPr/>
        </p:nvPicPr>
        <p:blipFill>
          <a:blip r:embed="rId5">
            <a:alphaModFix/>
          </a:blip>
          <a:stretch>
            <a:fillRect/>
          </a:stretch>
        </p:blipFill>
        <p:spPr>
          <a:xfrm>
            <a:off x="0" y="2723499"/>
            <a:ext cx="3515019" cy="2420000"/>
          </a:xfrm>
          <a:prstGeom prst="rect">
            <a:avLst/>
          </a:prstGeom>
          <a:noFill/>
          <a:ln>
            <a:noFill/>
          </a:ln>
        </p:spPr>
      </p:pic>
      <p:pic>
        <p:nvPicPr>
          <p:cNvPr id="296" name="Google Shape;296;p46"/>
          <p:cNvPicPr preferRelativeResize="0"/>
          <p:nvPr/>
        </p:nvPicPr>
        <p:blipFill>
          <a:blip r:embed="rId6">
            <a:alphaModFix/>
          </a:blip>
          <a:stretch>
            <a:fillRect/>
          </a:stretch>
        </p:blipFill>
        <p:spPr>
          <a:xfrm>
            <a:off x="5649750" y="2723500"/>
            <a:ext cx="3494250" cy="2405725"/>
          </a:xfrm>
          <a:prstGeom prst="rect">
            <a:avLst/>
          </a:prstGeom>
          <a:noFill/>
          <a:ln>
            <a:noFill/>
          </a:ln>
        </p:spPr>
      </p:pic>
      <p:sp>
        <p:nvSpPr>
          <p:cNvPr id="297" name="Google Shape;297;p46"/>
          <p:cNvSpPr txBox="1"/>
          <p:nvPr>
            <p:ph idx="4294967295" type="title"/>
          </p:nvPr>
        </p:nvSpPr>
        <p:spPr>
          <a:xfrm>
            <a:off x="3849225" y="2106750"/>
            <a:ext cx="1911900" cy="159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solidFill>
                  <a:schemeClr val="dk1"/>
                </a:solidFill>
              </a:rPr>
              <a:t>Count</a:t>
            </a:r>
            <a:endParaRPr sz="3600">
              <a:solidFill>
                <a:schemeClr val="dk1"/>
              </a:solidFill>
            </a:endParaRPr>
          </a:p>
          <a:p>
            <a:pPr indent="0" lvl="0" marL="0" rtl="0" algn="ctr">
              <a:spcBef>
                <a:spcPts val="1600"/>
              </a:spcBef>
              <a:spcAft>
                <a:spcPts val="1600"/>
              </a:spcAft>
              <a:buNone/>
            </a:pPr>
            <a:r>
              <a:rPr lang="en" sz="3600">
                <a:solidFill>
                  <a:schemeClr val="dk1"/>
                </a:solidFill>
              </a:rPr>
              <a:t>plots</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47"/>
          <p:cNvPicPr preferRelativeResize="0"/>
          <p:nvPr/>
        </p:nvPicPr>
        <p:blipFill>
          <a:blip r:embed="rId3">
            <a:alphaModFix/>
          </a:blip>
          <a:stretch>
            <a:fillRect/>
          </a:stretch>
        </p:blipFill>
        <p:spPr>
          <a:xfrm>
            <a:off x="0" y="-4775"/>
            <a:ext cx="3705225" cy="2505075"/>
          </a:xfrm>
          <a:prstGeom prst="rect">
            <a:avLst/>
          </a:prstGeom>
          <a:noFill/>
          <a:ln>
            <a:noFill/>
          </a:ln>
        </p:spPr>
      </p:pic>
      <p:pic>
        <p:nvPicPr>
          <p:cNvPr id="303" name="Google Shape;303;p47"/>
          <p:cNvPicPr preferRelativeResize="0"/>
          <p:nvPr/>
        </p:nvPicPr>
        <p:blipFill>
          <a:blip r:embed="rId4">
            <a:alphaModFix/>
          </a:blip>
          <a:stretch>
            <a:fillRect/>
          </a:stretch>
        </p:blipFill>
        <p:spPr>
          <a:xfrm>
            <a:off x="5505450" y="0"/>
            <a:ext cx="3638550" cy="2495550"/>
          </a:xfrm>
          <a:prstGeom prst="rect">
            <a:avLst/>
          </a:prstGeom>
          <a:noFill/>
          <a:ln>
            <a:noFill/>
          </a:ln>
        </p:spPr>
      </p:pic>
      <p:pic>
        <p:nvPicPr>
          <p:cNvPr id="304" name="Google Shape;304;p47"/>
          <p:cNvPicPr preferRelativeResize="0"/>
          <p:nvPr/>
        </p:nvPicPr>
        <p:blipFill>
          <a:blip r:embed="rId5">
            <a:alphaModFix/>
          </a:blip>
          <a:stretch>
            <a:fillRect/>
          </a:stretch>
        </p:blipFill>
        <p:spPr>
          <a:xfrm>
            <a:off x="0" y="2952750"/>
            <a:ext cx="3252678" cy="2190750"/>
          </a:xfrm>
          <a:prstGeom prst="rect">
            <a:avLst/>
          </a:prstGeom>
          <a:noFill/>
          <a:ln>
            <a:noFill/>
          </a:ln>
        </p:spPr>
      </p:pic>
      <p:pic>
        <p:nvPicPr>
          <p:cNvPr id="305" name="Google Shape;305;p47"/>
          <p:cNvPicPr preferRelativeResize="0"/>
          <p:nvPr/>
        </p:nvPicPr>
        <p:blipFill>
          <a:blip r:embed="rId6">
            <a:alphaModFix/>
          </a:blip>
          <a:stretch>
            <a:fillRect/>
          </a:stretch>
        </p:blipFill>
        <p:spPr>
          <a:xfrm>
            <a:off x="5891325" y="2952750"/>
            <a:ext cx="3252678" cy="2190750"/>
          </a:xfrm>
          <a:prstGeom prst="rect">
            <a:avLst/>
          </a:prstGeom>
          <a:noFill/>
          <a:ln>
            <a:noFill/>
          </a:ln>
        </p:spPr>
      </p:pic>
      <p:sp>
        <p:nvSpPr>
          <p:cNvPr id="306" name="Google Shape;306;p47"/>
          <p:cNvSpPr txBox="1"/>
          <p:nvPr>
            <p:ph idx="4294967295" type="title"/>
          </p:nvPr>
        </p:nvSpPr>
        <p:spPr>
          <a:xfrm>
            <a:off x="3869475" y="2106750"/>
            <a:ext cx="1911900" cy="159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solidFill>
                  <a:schemeClr val="dk1"/>
                </a:solidFill>
              </a:rPr>
              <a:t>Count</a:t>
            </a:r>
            <a:endParaRPr sz="3600">
              <a:solidFill>
                <a:schemeClr val="dk1"/>
              </a:solidFill>
            </a:endParaRPr>
          </a:p>
          <a:p>
            <a:pPr indent="0" lvl="0" marL="0" rtl="0" algn="ctr">
              <a:spcBef>
                <a:spcPts val="1600"/>
              </a:spcBef>
              <a:spcAft>
                <a:spcPts val="1600"/>
              </a:spcAft>
              <a:buNone/>
            </a:pPr>
            <a:r>
              <a:rPr lang="en" sz="3600">
                <a:solidFill>
                  <a:schemeClr val="dk1"/>
                </a:solidFill>
              </a:rPr>
              <a:t>plots</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310" name="Shape 310"/>
        <p:cNvGrpSpPr/>
        <p:nvPr/>
      </p:nvGrpSpPr>
      <p:grpSpPr>
        <a:xfrm>
          <a:off x="0" y="0"/>
          <a:ext cx="0" cy="0"/>
          <a:chOff x="0" y="0"/>
          <a:chExt cx="0" cy="0"/>
        </a:xfrm>
      </p:grpSpPr>
      <p:sp>
        <p:nvSpPr>
          <p:cNvPr id="311" name="Google Shape;311;p48"/>
          <p:cNvSpPr txBox="1"/>
          <p:nvPr>
            <p:ph type="title"/>
          </p:nvPr>
        </p:nvSpPr>
        <p:spPr>
          <a:xfrm>
            <a:off x="0" y="44502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Take away from Graphs </a:t>
            </a:r>
            <a:endParaRPr/>
          </a:p>
        </p:txBody>
      </p:sp>
      <p:sp>
        <p:nvSpPr>
          <p:cNvPr id="312" name="Google Shape;312;p48"/>
          <p:cNvSpPr txBox="1"/>
          <p:nvPr>
            <p:ph idx="4294967295" type="subTitle"/>
          </p:nvPr>
        </p:nvSpPr>
        <p:spPr>
          <a:xfrm>
            <a:off x="0" y="1477375"/>
            <a:ext cx="9144000" cy="16815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Raleway SemiBold"/>
              <a:buChar char="➢"/>
            </a:pPr>
            <a:r>
              <a:rPr lang="en">
                <a:latin typeface="Raleway SemiBold"/>
                <a:ea typeface="Raleway SemiBold"/>
                <a:cs typeface="Raleway SemiBold"/>
                <a:sym typeface="Raleway SemiBold"/>
              </a:rPr>
              <a:t>People with antivirals have a very high chance of surviving.</a:t>
            </a:r>
            <a:endParaRPr>
              <a:latin typeface="Raleway SemiBold"/>
              <a:ea typeface="Raleway SemiBold"/>
              <a:cs typeface="Raleway SemiBold"/>
              <a:sym typeface="Raleway SemiBold"/>
            </a:endParaRPr>
          </a:p>
          <a:p>
            <a:pPr indent="-342900" lvl="0" marL="457200" rtl="0" algn="l">
              <a:spcBef>
                <a:spcPts val="0"/>
              </a:spcBef>
              <a:spcAft>
                <a:spcPts val="0"/>
              </a:spcAft>
              <a:buSzPts val="1800"/>
              <a:buFont typeface="Raleway SemiBold"/>
              <a:buChar char="➢"/>
            </a:pPr>
            <a:r>
              <a:rPr lang="en">
                <a:latin typeface="Raleway SemiBold"/>
                <a:ea typeface="Raleway SemiBold"/>
                <a:cs typeface="Raleway SemiBold"/>
                <a:sym typeface="Raleway SemiBold"/>
              </a:rPr>
              <a:t>People with less fatigue have a high chance of surviving.</a:t>
            </a:r>
            <a:endParaRPr>
              <a:latin typeface="Raleway SemiBold"/>
              <a:ea typeface="Raleway SemiBold"/>
              <a:cs typeface="Raleway SemiBold"/>
              <a:sym typeface="Raleway SemiBold"/>
            </a:endParaRPr>
          </a:p>
          <a:p>
            <a:pPr indent="-342900" lvl="0" marL="457200" rtl="0" algn="l">
              <a:spcBef>
                <a:spcPts val="0"/>
              </a:spcBef>
              <a:spcAft>
                <a:spcPts val="0"/>
              </a:spcAft>
              <a:buSzPts val="1800"/>
              <a:buFont typeface="Raleway SemiBold"/>
              <a:buChar char="➢"/>
            </a:pPr>
            <a:r>
              <a:rPr lang="en">
                <a:latin typeface="Raleway SemiBold"/>
                <a:ea typeface="Raleway SemiBold"/>
                <a:cs typeface="Raleway SemiBold"/>
                <a:sym typeface="Raleway SemiBold"/>
              </a:rPr>
              <a:t>People with </a:t>
            </a:r>
            <a:r>
              <a:rPr lang="en">
                <a:latin typeface="Raleway SemiBold"/>
                <a:ea typeface="Raleway SemiBold"/>
                <a:cs typeface="Raleway SemiBold"/>
                <a:sym typeface="Raleway SemiBold"/>
              </a:rPr>
              <a:t>anorexia have a high chance of surviving</a:t>
            </a:r>
            <a:r>
              <a:rPr lang="en">
                <a:latin typeface="Raleway SemiBold"/>
                <a:ea typeface="Raleway SemiBold"/>
                <a:cs typeface="Raleway SemiBold"/>
                <a:sym typeface="Raleway SemiBold"/>
              </a:rPr>
              <a:t> </a:t>
            </a:r>
            <a:endParaRPr>
              <a:latin typeface="Raleway SemiBold"/>
              <a:ea typeface="Raleway SemiBold"/>
              <a:cs typeface="Raleway SemiBold"/>
              <a:sym typeface="Raleway SemiBold"/>
            </a:endParaRPr>
          </a:p>
          <a:p>
            <a:pPr indent="-342900" lvl="0" marL="457200" rtl="0" algn="l">
              <a:spcBef>
                <a:spcPts val="0"/>
              </a:spcBef>
              <a:spcAft>
                <a:spcPts val="0"/>
              </a:spcAft>
              <a:buSzPts val="1800"/>
              <a:buFont typeface="Raleway SemiBold"/>
              <a:buChar char="➢"/>
            </a:pPr>
            <a:r>
              <a:rPr lang="en">
                <a:latin typeface="Raleway SemiBold"/>
                <a:ea typeface="Raleway SemiBold"/>
                <a:cs typeface="Raleway SemiBold"/>
                <a:sym typeface="Raleway SemiBold"/>
              </a:rPr>
              <a:t>In the graph steroids don’t play a major role in detecting the chances of survival</a:t>
            </a:r>
            <a:endParaRPr>
              <a:latin typeface="Raleway SemiBold"/>
              <a:ea typeface="Raleway SemiBold"/>
              <a:cs typeface="Raleway SemiBold"/>
              <a:sym typeface="Raleway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FE9FB"/>
            </a:gs>
            <a:gs pos="100000">
              <a:srgbClr val="6E9BE7"/>
            </a:gs>
          </a:gsLst>
          <a:path path="circle">
            <a:fillToRect b="50%" l="50%" r="50%" t="50%"/>
          </a:path>
          <a:tileRect/>
        </a:gradFill>
      </p:bgPr>
    </p:bg>
    <p:spTree>
      <p:nvGrpSpPr>
        <p:cNvPr id="316" name="Shape 316"/>
        <p:cNvGrpSpPr/>
        <p:nvPr/>
      </p:nvGrpSpPr>
      <p:grpSpPr>
        <a:xfrm>
          <a:off x="0" y="0"/>
          <a:ext cx="0" cy="0"/>
          <a:chOff x="0" y="0"/>
          <a:chExt cx="0" cy="0"/>
        </a:xfrm>
      </p:grpSpPr>
      <p:sp>
        <p:nvSpPr>
          <p:cNvPr id="317" name="Google Shape;317;p49"/>
          <p:cNvSpPr txBox="1"/>
          <p:nvPr>
            <p:ph type="title"/>
          </p:nvPr>
        </p:nvSpPr>
        <p:spPr>
          <a:xfrm>
            <a:off x="556875" y="799463"/>
            <a:ext cx="3371700" cy="204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latin typeface="Raleway SemiBold"/>
                <a:ea typeface="Raleway SemiBold"/>
                <a:cs typeface="Raleway SemiBold"/>
                <a:sym typeface="Raleway SemiBold"/>
              </a:rPr>
              <a:t>Test Size - Train size:</a:t>
            </a:r>
            <a:endParaRPr sz="2220">
              <a:latin typeface="Raleway SemiBold"/>
              <a:ea typeface="Raleway SemiBold"/>
              <a:cs typeface="Raleway SemiBold"/>
              <a:sym typeface="Raleway SemiBold"/>
            </a:endParaRPr>
          </a:p>
          <a:p>
            <a:pPr indent="0" lvl="0" marL="0" rtl="0" algn="l">
              <a:spcBef>
                <a:spcPts val="0"/>
              </a:spcBef>
              <a:spcAft>
                <a:spcPts val="0"/>
              </a:spcAft>
              <a:buSzPct val="44594"/>
              <a:buNone/>
            </a:pPr>
            <a:r>
              <a:rPr lang="en" sz="2220">
                <a:latin typeface="Raleway SemiBold"/>
                <a:ea typeface="Raleway SemiBold"/>
                <a:cs typeface="Raleway SemiBold"/>
                <a:sym typeface="Raleway SemiBold"/>
              </a:rPr>
              <a:t> </a:t>
            </a:r>
            <a:endParaRPr sz="2220">
              <a:latin typeface="Raleway SemiBold"/>
              <a:ea typeface="Raleway SemiBold"/>
              <a:cs typeface="Raleway SemiBold"/>
              <a:sym typeface="Raleway SemiBold"/>
            </a:endParaRPr>
          </a:p>
          <a:p>
            <a:pPr indent="-355473" lvl="0" marL="457200" rtl="0" algn="l">
              <a:spcBef>
                <a:spcPts val="0"/>
              </a:spcBef>
              <a:spcAft>
                <a:spcPts val="0"/>
              </a:spcAft>
              <a:buSzPct val="100000"/>
              <a:buFont typeface="Raleway SemiBold"/>
              <a:buChar char="●"/>
            </a:pPr>
            <a:r>
              <a:rPr lang="en" sz="2220">
                <a:latin typeface="Raleway SemiBold"/>
                <a:ea typeface="Raleway SemiBold"/>
                <a:cs typeface="Raleway SemiBold"/>
                <a:sym typeface="Raleway SemiBold"/>
              </a:rPr>
              <a:t> </a:t>
            </a:r>
            <a:r>
              <a:rPr lang="en" sz="1886">
                <a:latin typeface="Raleway SemiBold"/>
                <a:ea typeface="Raleway SemiBold"/>
                <a:cs typeface="Raleway SemiBold"/>
                <a:sym typeface="Raleway SemiBold"/>
              </a:rPr>
              <a:t>20 - 80</a:t>
            </a:r>
            <a:endParaRPr sz="1886">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25 - 75</a:t>
            </a:r>
            <a:endParaRPr sz="1886">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30 - 70</a:t>
            </a:r>
            <a:endParaRPr sz="1886">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40 - 80 </a:t>
            </a:r>
            <a:endParaRPr sz="1886">
              <a:latin typeface="Raleway SemiBold"/>
              <a:ea typeface="Raleway SemiBold"/>
              <a:cs typeface="Raleway SemiBold"/>
              <a:sym typeface="Raleway SemiBold"/>
            </a:endParaRPr>
          </a:p>
        </p:txBody>
      </p:sp>
      <p:sp>
        <p:nvSpPr>
          <p:cNvPr id="318" name="Google Shape;318;p49"/>
          <p:cNvSpPr txBox="1"/>
          <p:nvPr>
            <p:ph type="title"/>
          </p:nvPr>
        </p:nvSpPr>
        <p:spPr>
          <a:xfrm>
            <a:off x="0" y="5015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Combinations used while experimenting</a:t>
            </a:r>
            <a:endParaRPr/>
          </a:p>
        </p:txBody>
      </p:sp>
      <p:sp>
        <p:nvSpPr>
          <p:cNvPr id="319" name="Google Shape;319;p49"/>
          <p:cNvSpPr txBox="1"/>
          <p:nvPr>
            <p:ph type="title"/>
          </p:nvPr>
        </p:nvSpPr>
        <p:spPr>
          <a:xfrm>
            <a:off x="6277500" y="881938"/>
            <a:ext cx="2085900" cy="187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594"/>
              <a:buNone/>
            </a:pPr>
            <a:r>
              <a:rPr lang="en" sz="2220">
                <a:latin typeface="Raleway SemiBold"/>
                <a:ea typeface="Raleway SemiBold"/>
                <a:cs typeface="Raleway SemiBold"/>
                <a:sym typeface="Raleway SemiBold"/>
              </a:rPr>
              <a:t>Epochs</a:t>
            </a:r>
            <a:r>
              <a:rPr lang="en" sz="2220">
                <a:latin typeface="Raleway SemiBold"/>
                <a:ea typeface="Raleway SemiBold"/>
                <a:cs typeface="Raleway SemiBold"/>
                <a:sym typeface="Raleway SemiBold"/>
              </a:rPr>
              <a:t>: </a:t>
            </a:r>
            <a:endParaRPr sz="2220">
              <a:latin typeface="Raleway SemiBold"/>
              <a:ea typeface="Raleway SemiBold"/>
              <a:cs typeface="Raleway SemiBold"/>
              <a:sym typeface="Raleway SemiBold"/>
            </a:endParaRPr>
          </a:p>
          <a:p>
            <a:pPr indent="0" lvl="0" marL="0" rtl="0" algn="l">
              <a:spcBef>
                <a:spcPts val="0"/>
              </a:spcBef>
              <a:spcAft>
                <a:spcPts val="0"/>
              </a:spcAft>
              <a:buSzPct val="44594"/>
              <a:buNone/>
            </a:pPr>
            <a:r>
              <a:t/>
            </a:r>
            <a:endParaRPr sz="2220">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100</a:t>
            </a:r>
            <a:endParaRPr sz="1886">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200</a:t>
            </a:r>
            <a:endParaRPr sz="1886">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300</a:t>
            </a:r>
            <a:endParaRPr sz="1886">
              <a:latin typeface="Raleway SemiBold"/>
              <a:ea typeface="Raleway SemiBold"/>
              <a:cs typeface="Raleway SemiBold"/>
              <a:sym typeface="Raleway SemiBold"/>
            </a:endParaRPr>
          </a:p>
          <a:p>
            <a:pPr indent="-336423" lvl="0" marL="457200" rtl="0" algn="l">
              <a:spcBef>
                <a:spcPts val="0"/>
              </a:spcBef>
              <a:spcAft>
                <a:spcPts val="0"/>
              </a:spcAft>
              <a:buSzPct val="100000"/>
              <a:buFont typeface="Raleway SemiBold"/>
              <a:buChar char="●"/>
            </a:pPr>
            <a:r>
              <a:rPr lang="en" sz="1886">
                <a:latin typeface="Raleway SemiBold"/>
                <a:ea typeface="Raleway SemiBold"/>
                <a:cs typeface="Raleway SemiBold"/>
                <a:sym typeface="Raleway SemiBold"/>
              </a:rPr>
              <a:t> 400 </a:t>
            </a:r>
            <a:endParaRPr sz="1886">
              <a:latin typeface="Raleway SemiBold"/>
              <a:ea typeface="Raleway SemiBold"/>
              <a:cs typeface="Raleway SemiBold"/>
              <a:sym typeface="Raleway SemiBold"/>
            </a:endParaRPr>
          </a:p>
        </p:txBody>
      </p:sp>
      <p:sp>
        <p:nvSpPr>
          <p:cNvPr id="320" name="Google Shape;320;p49"/>
          <p:cNvSpPr txBox="1"/>
          <p:nvPr>
            <p:ph type="title"/>
          </p:nvPr>
        </p:nvSpPr>
        <p:spPr>
          <a:xfrm>
            <a:off x="556875" y="2845175"/>
            <a:ext cx="2227500" cy="22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50">
                <a:latin typeface="Raleway SemiBold"/>
                <a:ea typeface="Raleway SemiBold"/>
                <a:cs typeface="Raleway SemiBold"/>
                <a:sym typeface="Raleway SemiBold"/>
              </a:rPr>
              <a:t>Architectures</a:t>
            </a:r>
            <a:r>
              <a:rPr lang="en" sz="1950">
                <a:latin typeface="Raleway SemiBold"/>
                <a:ea typeface="Raleway SemiBold"/>
                <a:cs typeface="Raleway SemiBold"/>
                <a:sym typeface="Raleway SemiBold"/>
              </a:rPr>
              <a:t>:</a:t>
            </a:r>
            <a:r>
              <a:rPr lang="en" sz="2220">
                <a:latin typeface="Raleway SemiBold"/>
                <a:ea typeface="Raleway SemiBold"/>
                <a:cs typeface="Raleway SemiBold"/>
                <a:sym typeface="Raleway SemiBold"/>
              </a:rPr>
              <a:t> </a:t>
            </a:r>
            <a:endParaRPr sz="2220">
              <a:latin typeface="Raleway SemiBold"/>
              <a:ea typeface="Raleway SemiBold"/>
              <a:cs typeface="Raleway SemiBold"/>
              <a:sym typeface="Raleway SemiBold"/>
            </a:endParaRPr>
          </a:p>
          <a:p>
            <a:pPr indent="0" lvl="0" marL="0" rtl="0" algn="l">
              <a:spcBef>
                <a:spcPts val="0"/>
              </a:spcBef>
              <a:spcAft>
                <a:spcPts val="0"/>
              </a:spcAft>
              <a:buSzPts val="990"/>
              <a:buNone/>
            </a:pPr>
            <a:r>
              <a:t/>
            </a:r>
            <a:endParaRPr sz="2220">
              <a:latin typeface="Raleway SemiBold"/>
              <a:ea typeface="Raleway SemiBold"/>
              <a:cs typeface="Raleway SemiBold"/>
              <a:sym typeface="Raleway SemiBold"/>
            </a:endParaRPr>
          </a:p>
          <a:p>
            <a:pPr indent="-333375" lvl="0" marL="457200" rtl="0" algn="l">
              <a:spcBef>
                <a:spcPts val="0"/>
              </a:spcBef>
              <a:spcAft>
                <a:spcPts val="0"/>
              </a:spcAft>
              <a:buSzPts val="1650"/>
              <a:buFont typeface="Raleway SemiBold"/>
              <a:buChar char="●"/>
            </a:pPr>
            <a:r>
              <a:rPr lang="en" sz="1650">
                <a:latin typeface="Raleway SemiBold"/>
                <a:ea typeface="Raleway SemiBold"/>
                <a:cs typeface="Raleway SemiBold"/>
                <a:sym typeface="Raleway SemiBold"/>
              </a:rPr>
              <a:t> 10-5-3-1</a:t>
            </a:r>
            <a:endParaRPr sz="1650">
              <a:latin typeface="Raleway SemiBold"/>
              <a:ea typeface="Raleway SemiBold"/>
              <a:cs typeface="Raleway SemiBold"/>
              <a:sym typeface="Raleway SemiBold"/>
            </a:endParaRPr>
          </a:p>
          <a:p>
            <a:pPr indent="-333375" lvl="0" marL="457200" rtl="0" algn="l">
              <a:spcBef>
                <a:spcPts val="0"/>
              </a:spcBef>
              <a:spcAft>
                <a:spcPts val="0"/>
              </a:spcAft>
              <a:buSzPts val="1650"/>
              <a:buFont typeface="Raleway SemiBold"/>
              <a:buChar char="●"/>
            </a:pPr>
            <a:r>
              <a:rPr lang="en" sz="1650">
                <a:latin typeface="Raleway SemiBold"/>
                <a:ea typeface="Raleway SemiBold"/>
                <a:cs typeface="Raleway SemiBold"/>
                <a:sym typeface="Raleway SemiBold"/>
              </a:rPr>
              <a:t> 10-6-3-2-1</a:t>
            </a:r>
            <a:endParaRPr sz="1650">
              <a:latin typeface="Raleway SemiBold"/>
              <a:ea typeface="Raleway SemiBold"/>
              <a:cs typeface="Raleway SemiBold"/>
              <a:sym typeface="Raleway SemiBold"/>
            </a:endParaRPr>
          </a:p>
          <a:p>
            <a:pPr indent="-333375" lvl="0" marL="457200" rtl="0" algn="l">
              <a:spcBef>
                <a:spcPts val="0"/>
              </a:spcBef>
              <a:spcAft>
                <a:spcPts val="0"/>
              </a:spcAft>
              <a:buSzPts val="1650"/>
              <a:buFont typeface="Raleway SemiBold"/>
              <a:buChar char="●"/>
            </a:pPr>
            <a:r>
              <a:rPr lang="en" sz="1650">
                <a:latin typeface="Raleway SemiBold"/>
                <a:ea typeface="Raleway SemiBold"/>
                <a:cs typeface="Raleway SemiBold"/>
                <a:sym typeface="Raleway SemiBold"/>
              </a:rPr>
              <a:t> 6-3-2-1</a:t>
            </a:r>
            <a:endParaRPr sz="1650">
              <a:latin typeface="Raleway SemiBold"/>
              <a:ea typeface="Raleway SemiBold"/>
              <a:cs typeface="Raleway SemiBold"/>
              <a:sym typeface="Raleway SemiBold"/>
            </a:endParaRPr>
          </a:p>
          <a:p>
            <a:pPr indent="-333375" lvl="0" marL="457200" rtl="0" algn="l">
              <a:spcBef>
                <a:spcPts val="0"/>
              </a:spcBef>
              <a:spcAft>
                <a:spcPts val="0"/>
              </a:spcAft>
              <a:buSzPts val="1650"/>
              <a:buFont typeface="Raleway SemiBold"/>
              <a:buChar char="●"/>
            </a:pPr>
            <a:r>
              <a:rPr lang="en" sz="1650">
                <a:latin typeface="Raleway SemiBold"/>
                <a:ea typeface="Raleway SemiBold"/>
                <a:cs typeface="Raleway SemiBold"/>
                <a:sym typeface="Raleway SemiBold"/>
              </a:rPr>
              <a:t> 6-3-1 </a:t>
            </a:r>
            <a:endParaRPr sz="1650">
              <a:latin typeface="Raleway SemiBold"/>
              <a:ea typeface="Raleway SemiBold"/>
              <a:cs typeface="Raleway SemiBold"/>
              <a:sym typeface="Raleway SemiBold"/>
            </a:endParaRPr>
          </a:p>
        </p:txBody>
      </p:sp>
      <p:sp>
        <p:nvSpPr>
          <p:cNvPr id="321" name="Google Shape;321;p49"/>
          <p:cNvSpPr txBox="1"/>
          <p:nvPr>
            <p:ph type="title"/>
          </p:nvPr>
        </p:nvSpPr>
        <p:spPr>
          <a:xfrm>
            <a:off x="6277500" y="3100625"/>
            <a:ext cx="2085900" cy="187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50">
                <a:latin typeface="Raleway SemiBold"/>
                <a:ea typeface="Raleway SemiBold"/>
                <a:cs typeface="Raleway SemiBold"/>
                <a:sym typeface="Raleway SemiBold"/>
              </a:rPr>
              <a:t>Optimizers</a:t>
            </a:r>
            <a:r>
              <a:rPr lang="en" sz="1950">
                <a:latin typeface="Raleway SemiBold"/>
                <a:ea typeface="Raleway SemiBold"/>
                <a:cs typeface="Raleway SemiBold"/>
                <a:sym typeface="Raleway SemiBold"/>
              </a:rPr>
              <a:t>:</a:t>
            </a:r>
            <a:r>
              <a:rPr lang="en" sz="1920">
                <a:latin typeface="Raleway SemiBold"/>
                <a:ea typeface="Raleway SemiBold"/>
                <a:cs typeface="Raleway SemiBold"/>
                <a:sym typeface="Raleway SemiBold"/>
              </a:rPr>
              <a:t> </a:t>
            </a:r>
            <a:endParaRPr sz="1920">
              <a:latin typeface="Raleway SemiBold"/>
              <a:ea typeface="Raleway SemiBold"/>
              <a:cs typeface="Raleway SemiBold"/>
              <a:sym typeface="Raleway SemiBold"/>
            </a:endParaRPr>
          </a:p>
          <a:p>
            <a:pPr indent="0" lvl="0" marL="0" rtl="0" algn="l">
              <a:spcBef>
                <a:spcPts val="0"/>
              </a:spcBef>
              <a:spcAft>
                <a:spcPts val="0"/>
              </a:spcAft>
              <a:buSzPts val="990"/>
              <a:buNone/>
            </a:pPr>
            <a:r>
              <a:t/>
            </a:r>
            <a:endParaRPr sz="2220">
              <a:latin typeface="Raleway SemiBold"/>
              <a:ea typeface="Raleway SemiBold"/>
              <a:cs typeface="Raleway SemiBold"/>
              <a:sym typeface="Raleway SemiBold"/>
            </a:endParaRPr>
          </a:p>
          <a:p>
            <a:pPr indent="-333375" lvl="0" marL="457200" rtl="0" algn="l">
              <a:spcBef>
                <a:spcPts val="0"/>
              </a:spcBef>
              <a:spcAft>
                <a:spcPts val="0"/>
              </a:spcAft>
              <a:buSzPts val="1650"/>
              <a:buFont typeface="Raleway SemiBold"/>
              <a:buChar char="●"/>
            </a:pPr>
            <a:r>
              <a:rPr lang="en" sz="1650">
                <a:latin typeface="Raleway SemiBold"/>
                <a:ea typeface="Raleway SemiBold"/>
                <a:cs typeface="Raleway SemiBold"/>
                <a:sym typeface="Raleway SemiBold"/>
              </a:rPr>
              <a:t> Adam</a:t>
            </a:r>
            <a:endParaRPr sz="1650">
              <a:latin typeface="Raleway SemiBold"/>
              <a:ea typeface="Raleway SemiBold"/>
              <a:cs typeface="Raleway SemiBold"/>
              <a:sym typeface="Raleway SemiBold"/>
            </a:endParaRPr>
          </a:p>
          <a:p>
            <a:pPr indent="-333375" lvl="0" marL="457200" rtl="0" algn="l">
              <a:spcBef>
                <a:spcPts val="0"/>
              </a:spcBef>
              <a:spcAft>
                <a:spcPts val="0"/>
              </a:spcAft>
              <a:buSzPts val="1650"/>
              <a:buFont typeface="Raleway SemiBold"/>
              <a:buChar char="●"/>
            </a:pPr>
            <a:r>
              <a:rPr lang="en" sz="1650">
                <a:latin typeface="Raleway SemiBold"/>
                <a:ea typeface="Raleway SemiBold"/>
                <a:cs typeface="Raleway SemiBold"/>
                <a:sym typeface="Raleway SemiBold"/>
              </a:rPr>
              <a:t> SGD</a:t>
            </a:r>
            <a:endParaRPr sz="1650">
              <a:latin typeface="Raleway SemiBold"/>
              <a:ea typeface="Raleway SemiBold"/>
              <a:cs typeface="Raleway SemiBold"/>
              <a:sym typeface="Raleway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25" name="Shape 325"/>
        <p:cNvGrpSpPr/>
        <p:nvPr/>
      </p:nvGrpSpPr>
      <p:grpSpPr>
        <a:xfrm>
          <a:off x="0" y="0"/>
          <a:ext cx="0" cy="0"/>
          <a:chOff x="0" y="0"/>
          <a:chExt cx="0" cy="0"/>
        </a:xfrm>
      </p:grpSpPr>
      <p:graphicFrame>
        <p:nvGraphicFramePr>
          <p:cNvPr id="326" name="Google Shape;326;p50"/>
          <p:cNvGraphicFramePr/>
          <p:nvPr/>
        </p:nvGraphicFramePr>
        <p:xfrm>
          <a:off x="2477250" y="-90"/>
          <a:ext cx="3000000" cy="3000000"/>
        </p:xfrm>
        <a:graphic>
          <a:graphicData uri="http://schemas.openxmlformats.org/drawingml/2006/table">
            <a:tbl>
              <a:tblPr>
                <a:noFill/>
                <a:tableStyleId>{3991E2C9-577C-417A-A04F-3FB1169C392B}</a:tableStyleId>
              </a:tblPr>
              <a:tblGrid>
                <a:gridCol w="1286475"/>
                <a:gridCol w="1286475"/>
                <a:gridCol w="1286475"/>
                <a:gridCol w="1286475"/>
                <a:gridCol w="1286475"/>
              </a:tblGrid>
              <a:tr h="399550">
                <a:tc>
                  <a:txBody>
                    <a:bodyPr/>
                    <a:lstStyle/>
                    <a:p>
                      <a:pPr indent="0" lvl="0" marL="0" rtl="0" algn="l">
                        <a:lnSpc>
                          <a:spcPct val="115000"/>
                        </a:lnSpc>
                        <a:spcBef>
                          <a:spcPts val="0"/>
                        </a:spcBef>
                        <a:spcAft>
                          <a:spcPts val="0"/>
                        </a:spcAft>
                        <a:buNone/>
                      </a:pPr>
                      <a:r>
                        <a:rPr lang="en" sz="1000"/>
                        <a:t>train test Proportion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Architecture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Optimizer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Epochs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Accuracy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7575">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27" name="Google Shape;327;p50"/>
          <p:cNvSpPr txBox="1"/>
          <p:nvPr>
            <p:ph idx="4294967295" type="title"/>
          </p:nvPr>
        </p:nvSpPr>
        <p:spPr>
          <a:xfrm>
            <a:off x="0" y="1904350"/>
            <a:ext cx="2477400" cy="715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Experimentation</a:t>
            </a:r>
            <a:endParaRPr sz="2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31" name="Shape 331"/>
        <p:cNvGrpSpPr/>
        <p:nvPr/>
      </p:nvGrpSpPr>
      <p:grpSpPr>
        <a:xfrm>
          <a:off x="0" y="0"/>
          <a:ext cx="0" cy="0"/>
          <a:chOff x="0" y="0"/>
          <a:chExt cx="0" cy="0"/>
        </a:xfrm>
      </p:grpSpPr>
      <p:graphicFrame>
        <p:nvGraphicFramePr>
          <p:cNvPr id="332" name="Google Shape;332;p51"/>
          <p:cNvGraphicFramePr/>
          <p:nvPr/>
        </p:nvGraphicFramePr>
        <p:xfrm>
          <a:off x="2666725" y="138325"/>
          <a:ext cx="3000000" cy="3000000"/>
        </p:xfrm>
        <a:graphic>
          <a:graphicData uri="http://schemas.openxmlformats.org/drawingml/2006/table">
            <a:tbl>
              <a:tblPr>
                <a:noFill/>
                <a:tableStyleId>{3991E2C9-577C-417A-A04F-3FB1169C392B}</a:tableStyleId>
              </a:tblPr>
              <a:tblGrid>
                <a:gridCol w="1320675"/>
                <a:gridCol w="1289150"/>
                <a:gridCol w="1289150"/>
                <a:gridCol w="1289150"/>
                <a:gridCol w="1289150"/>
              </a:tblGrid>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rPr>
                        <a:t>0.8621</a:t>
                      </a:r>
                      <a:endParaRPr sz="1100">
                        <a:solidFill>
                          <a:srgbClr val="21212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rPr>
                        <a:t>0.8621</a:t>
                      </a:r>
                      <a:endParaRPr sz="1100">
                        <a:solidFill>
                          <a:srgbClr val="21212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rPr>
                        <a:t>0.8621</a:t>
                      </a:r>
                      <a:endParaRPr sz="1100">
                        <a:solidFill>
                          <a:srgbClr val="212121"/>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4294967295" type="title"/>
          </p:nvPr>
        </p:nvSpPr>
        <p:spPr>
          <a:xfrm>
            <a:off x="0" y="0"/>
            <a:ext cx="30120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sz="3600">
                <a:latin typeface="Raleway"/>
                <a:ea typeface="Raleway"/>
                <a:cs typeface="Raleway"/>
                <a:sym typeface="Raleway"/>
              </a:rPr>
              <a:t>Architecture</a:t>
            </a:r>
            <a:endParaRPr b="1" sz="2400">
              <a:latin typeface="Raleway"/>
              <a:ea typeface="Raleway"/>
              <a:cs typeface="Raleway"/>
              <a:sym typeface="Raleway"/>
            </a:endParaRPr>
          </a:p>
        </p:txBody>
      </p:sp>
      <p:sp>
        <p:nvSpPr>
          <p:cNvPr id="75" name="Google Shape;75;p16"/>
          <p:cNvSpPr txBox="1"/>
          <p:nvPr>
            <p:ph idx="4294967295" type="title"/>
          </p:nvPr>
        </p:nvSpPr>
        <p:spPr>
          <a:xfrm>
            <a:off x="0" y="857400"/>
            <a:ext cx="5027700" cy="28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en" sz="1700">
                <a:solidFill>
                  <a:srgbClr val="202124"/>
                </a:solidFill>
                <a:highlight>
                  <a:srgbClr val="FFFFFF"/>
                </a:highlight>
              </a:rPr>
              <a:t>The architecture </a:t>
            </a:r>
            <a:r>
              <a:rPr b="1" lang="en" sz="1700">
                <a:solidFill>
                  <a:srgbClr val="202124"/>
                </a:solidFill>
                <a:highlight>
                  <a:srgbClr val="FFFFFF"/>
                </a:highlight>
              </a:rPr>
              <a:t>provides the working parameters—such as the number, size, and type of layers in a neural network</a:t>
            </a:r>
            <a:r>
              <a:rPr lang="en" sz="1700">
                <a:solidFill>
                  <a:srgbClr val="202124"/>
                </a:solidFill>
                <a:highlight>
                  <a:srgbClr val="FFFFFF"/>
                </a:highlight>
              </a:rPr>
              <a:t>. Models are one piece of your architecture; a specific instance that trains on a chosen set of data. For example, in a neural net, the trained weights of each node, per the architecture, comprise the model.</a:t>
            </a:r>
            <a:endParaRPr sz="2390">
              <a:latin typeface="Raleway SemiBold"/>
              <a:ea typeface="Raleway SemiBold"/>
              <a:cs typeface="Raleway SemiBold"/>
              <a:sym typeface="Raleway SemiBold"/>
            </a:endParaRPr>
          </a:p>
        </p:txBody>
      </p:sp>
      <p:pic>
        <p:nvPicPr>
          <p:cNvPr id="76" name="Google Shape;76;p16"/>
          <p:cNvPicPr preferRelativeResize="0"/>
          <p:nvPr/>
        </p:nvPicPr>
        <p:blipFill>
          <a:blip r:embed="rId3">
            <a:alphaModFix/>
          </a:blip>
          <a:stretch>
            <a:fillRect/>
          </a:stretch>
        </p:blipFill>
        <p:spPr>
          <a:xfrm>
            <a:off x="5027698" y="692950"/>
            <a:ext cx="4116351" cy="3319650"/>
          </a:xfrm>
          <a:prstGeom prst="rect">
            <a:avLst/>
          </a:prstGeom>
          <a:noFill/>
          <a:ln>
            <a:noFill/>
          </a:ln>
        </p:spPr>
      </p:pic>
      <p:sp>
        <p:nvSpPr>
          <p:cNvPr id="77" name="Google Shape;77;p16"/>
          <p:cNvSpPr txBox="1"/>
          <p:nvPr/>
        </p:nvSpPr>
        <p:spPr>
          <a:xfrm>
            <a:off x="0" y="3209625"/>
            <a:ext cx="3405000" cy="17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rgbClr val="202124"/>
                </a:solidFill>
                <a:highlight>
                  <a:srgbClr val="FFFFFF"/>
                </a:highlight>
              </a:rPr>
              <a:t>There exist five basic types of neuron connection architecture :</a:t>
            </a:r>
            <a:endParaRPr b="1" sz="1200">
              <a:solidFill>
                <a:srgbClr val="202124"/>
              </a:solidFill>
              <a:highlight>
                <a:srgbClr val="FFFFFF"/>
              </a:highlight>
            </a:endParaRPr>
          </a:p>
          <a:p>
            <a:pPr indent="-304800" lvl="0" marL="647700" marR="190500" rtl="0" algn="l">
              <a:lnSpc>
                <a:spcPct val="115000"/>
              </a:lnSpc>
              <a:spcBef>
                <a:spcPts val="900"/>
              </a:spcBef>
              <a:spcAft>
                <a:spcPts val="0"/>
              </a:spcAft>
              <a:buClr>
                <a:srgbClr val="202124"/>
              </a:buClr>
              <a:buSzPts val="1200"/>
              <a:buChar char="●"/>
            </a:pPr>
            <a:r>
              <a:rPr lang="en" sz="1200">
                <a:solidFill>
                  <a:srgbClr val="202124"/>
                </a:solidFill>
                <a:highlight>
                  <a:srgbClr val="FFFFFF"/>
                </a:highlight>
              </a:rPr>
              <a:t>Single-layer feed-forward network.</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en" sz="1200">
                <a:solidFill>
                  <a:srgbClr val="202124"/>
                </a:solidFill>
                <a:highlight>
                  <a:srgbClr val="FFFFFF"/>
                </a:highlight>
              </a:rPr>
              <a:t>Multilayer feed-forward network.</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en" sz="1200">
                <a:solidFill>
                  <a:srgbClr val="202124"/>
                </a:solidFill>
                <a:highlight>
                  <a:srgbClr val="FFFFFF"/>
                </a:highlight>
              </a:rPr>
              <a:t>Single node with its own feedback.</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en" sz="1200">
                <a:solidFill>
                  <a:srgbClr val="202124"/>
                </a:solidFill>
                <a:highlight>
                  <a:srgbClr val="FFFFFF"/>
                </a:highlight>
              </a:rPr>
              <a:t>Single-layer recurrent network.</a:t>
            </a:r>
            <a:endParaRPr sz="1200">
              <a:solidFill>
                <a:srgbClr val="202124"/>
              </a:solidFill>
              <a:highlight>
                <a:srgbClr val="FFFFFF"/>
              </a:highlight>
            </a:endParaRPr>
          </a:p>
          <a:p>
            <a:pPr indent="-304800" lvl="0" marL="647700" marR="190500" rtl="0" algn="l">
              <a:lnSpc>
                <a:spcPct val="115000"/>
              </a:lnSpc>
              <a:spcBef>
                <a:spcPts val="0"/>
              </a:spcBef>
              <a:spcAft>
                <a:spcPts val="0"/>
              </a:spcAft>
              <a:buClr>
                <a:srgbClr val="202124"/>
              </a:buClr>
              <a:buSzPts val="1200"/>
              <a:buChar char="●"/>
            </a:pPr>
            <a:r>
              <a:rPr lang="en" sz="1200">
                <a:solidFill>
                  <a:srgbClr val="202124"/>
                </a:solidFill>
                <a:highlight>
                  <a:srgbClr val="FFFFFF"/>
                </a:highlight>
              </a:rPr>
              <a:t>Multilayer recurrent network.</a:t>
            </a:r>
            <a:endParaRPr sz="1200">
              <a:solidFill>
                <a:srgbClr val="202124"/>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36" name="Shape 336"/>
        <p:cNvGrpSpPr/>
        <p:nvPr/>
      </p:nvGrpSpPr>
      <p:grpSpPr>
        <a:xfrm>
          <a:off x="0" y="0"/>
          <a:ext cx="0" cy="0"/>
          <a:chOff x="0" y="0"/>
          <a:chExt cx="0" cy="0"/>
        </a:xfrm>
      </p:grpSpPr>
      <p:graphicFrame>
        <p:nvGraphicFramePr>
          <p:cNvPr id="337" name="Google Shape;337;p52"/>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20-80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0.8966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41" name="Shape 341"/>
        <p:cNvGrpSpPr/>
        <p:nvPr/>
      </p:nvGrpSpPr>
      <p:grpSpPr>
        <a:xfrm>
          <a:off x="0" y="0"/>
          <a:ext cx="0" cy="0"/>
          <a:chOff x="0" y="0"/>
          <a:chExt cx="0" cy="0"/>
        </a:xfrm>
      </p:grpSpPr>
      <p:graphicFrame>
        <p:nvGraphicFramePr>
          <p:cNvPr id="342" name="Google Shape;342;p53"/>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0.8056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0.8611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0.8333</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0.8611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46" name="Shape 346"/>
        <p:cNvGrpSpPr/>
        <p:nvPr/>
      </p:nvGrpSpPr>
      <p:grpSpPr>
        <a:xfrm>
          <a:off x="0" y="0"/>
          <a:ext cx="0" cy="0"/>
          <a:chOff x="0" y="0"/>
          <a:chExt cx="0" cy="0"/>
        </a:xfrm>
      </p:grpSpPr>
      <p:graphicFrame>
        <p:nvGraphicFramePr>
          <p:cNvPr id="347" name="Google Shape;347;p54"/>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25-75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0.8889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51" name="Shape 351"/>
        <p:cNvGrpSpPr/>
        <p:nvPr/>
      </p:nvGrpSpPr>
      <p:grpSpPr>
        <a:xfrm>
          <a:off x="0" y="0"/>
          <a:ext cx="0" cy="0"/>
          <a:chOff x="0" y="0"/>
          <a:chExt cx="0" cy="0"/>
        </a:xfrm>
      </p:grpSpPr>
      <p:graphicFrame>
        <p:nvGraphicFramePr>
          <p:cNvPr id="352" name="Google Shape;352;p55"/>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0.814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0.8372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56" name="Shape 356"/>
        <p:cNvGrpSpPr/>
        <p:nvPr/>
      </p:nvGrpSpPr>
      <p:grpSpPr>
        <a:xfrm>
          <a:off x="0" y="0"/>
          <a:ext cx="0" cy="0"/>
          <a:chOff x="0" y="0"/>
          <a:chExt cx="0" cy="0"/>
        </a:xfrm>
      </p:grpSpPr>
      <p:graphicFrame>
        <p:nvGraphicFramePr>
          <p:cNvPr id="357" name="Google Shape;357;p56"/>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0.8372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30-70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0.8837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61" name="Shape 361"/>
        <p:cNvGrpSpPr/>
        <p:nvPr/>
      </p:nvGrpSpPr>
      <p:grpSpPr>
        <a:xfrm>
          <a:off x="0" y="0"/>
          <a:ext cx="0" cy="0"/>
          <a:chOff x="0" y="0"/>
          <a:chExt cx="0" cy="0"/>
        </a:xfrm>
      </p:grpSpPr>
      <p:graphicFrame>
        <p:nvGraphicFramePr>
          <p:cNvPr id="362" name="Google Shape;362;p57"/>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0.78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66" name="Shape 366"/>
        <p:cNvGrpSpPr/>
        <p:nvPr/>
      </p:nvGrpSpPr>
      <p:grpSpPr>
        <a:xfrm>
          <a:off x="0" y="0"/>
          <a:ext cx="0" cy="0"/>
          <a:chOff x="0" y="0"/>
          <a:chExt cx="0" cy="0"/>
        </a:xfrm>
      </p:grpSpPr>
      <p:graphicFrame>
        <p:nvGraphicFramePr>
          <p:cNvPr id="367" name="Google Shape;367;p58"/>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0.82</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0.82</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0.54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0.84</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71" name="Shape 371"/>
        <p:cNvGrpSpPr/>
        <p:nvPr/>
      </p:nvGrpSpPr>
      <p:grpSpPr>
        <a:xfrm>
          <a:off x="0" y="0"/>
          <a:ext cx="0" cy="0"/>
          <a:chOff x="0" y="0"/>
          <a:chExt cx="0" cy="0"/>
        </a:xfrm>
      </p:grpSpPr>
      <p:graphicFrame>
        <p:nvGraphicFramePr>
          <p:cNvPr id="372" name="Google Shape;372;p59"/>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0.86</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76" name="Shape 376"/>
        <p:cNvGrpSpPr/>
        <p:nvPr/>
      </p:nvGrpSpPr>
      <p:grpSpPr>
        <a:xfrm>
          <a:off x="0" y="0"/>
          <a:ext cx="0" cy="0"/>
          <a:chOff x="0" y="0"/>
          <a:chExt cx="0" cy="0"/>
        </a:xfrm>
      </p:grpSpPr>
      <p:graphicFrame>
        <p:nvGraphicFramePr>
          <p:cNvPr id="377" name="Google Shape;377;p60"/>
          <p:cNvGraphicFramePr/>
          <p:nvPr/>
        </p:nvGraphicFramePr>
        <p:xfrm>
          <a:off x="1019125" y="47200"/>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10-6-3-2-1</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0.8421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0.7895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0.807</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0.7895</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6-3-2-1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0.8421</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81" name="Shape 381"/>
        <p:cNvGrpSpPr/>
        <p:nvPr/>
      </p:nvGrpSpPr>
      <p:grpSpPr>
        <a:xfrm>
          <a:off x="0" y="0"/>
          <a:ext cx="0" cy="0"/>
          <a:chOff x="0" y="0"/>
          <a:chExt cx="0" cy="0"/>
        </a:xfrm>
      </p:grpSpPr>
      <p:graphicFrame>
        <p:nvGraphicFramePr>
          <p:cNvPr id="382" name="Google Shape;382;p61"/>
          <p:cNvGraphicFramePr/>
          <p:nvPr/>
        </p:nvGraphicFramePr>
        <p:xfrm>
          <a:off x="1019125" y="1331175"/>
          <a:ext cx="3000000" cy="3000000"/>
        </p:xfrm>
        <a:graphic>
          <a:graphicData uri="http://schemas.openxmlformats.org/drawingml/2006/table">
            <a:tbl>
              <a:tblPr>
                <a:noFill/>
                <a:tableStyleId>{3991E2C9-577C-417A-A04F-3FB1169C392B}</a:tableStyleId>
              </a:tblPr>
              <a:tblGrid>
                <a:gridCol w="1421150"/>
                <a:gridCol w="1421150"/>
                <a:gridCol w="1421150"/>
                <a:gridCol w="1421150"/>
                <a:gridCol w="1421150"/>
              </a:tblGrid>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54450">
                <a:tc>
                  <a:txBody>
                    <a:bodyPr/>
                    <a:lstStyle/>
                    <a:p>
                      <a:pPr indent="0" lvl="0" marL="0" rtl="0" algn="l">
                        <a:lnSpc>
                          <a:spcPct val="115000"/>
                        </a:lnSpc>
                        <a:spcBef>
                          <a:spcPts val="0"/>
                        </a:spcBef>
                        <a:spcAft>
                          <a:spcPts val="0"/>
                        </a:spcAft>
                        <a:buNone/>
                      </a:pPr>
                      <a:r>
                        <a:rPr lang="en" sz="1000"/>
                        <a:t>40-60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latin typeface="Roboto"/>
                          <a:ea typeface="Roboto"/>
                          <a:cs typeface="Roboto"/>
                          <a:sym typeface="Roboto"/>
                        </a:rPr>
                        <a:t>6-3--1</a:t>
                      </a:r>
                      <a:endParaRPr sz="1000">
                        <a:latin typeface="Roboto"/>
                        <a:ea typeface="Roboto"/>
                        <a:cs typeface="Roboto"/>
                        <a:sym typeface="Roboto"/>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a:t>
                      </a:r>
                      <a:endParaRPr sz="1000"/>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0.8596</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nvSpPr>
        <p:spPr>
          <a:xfrm>
            <a:off x="0" y="0"/>
            <a:ext cx="2784300" cy="3693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300"/>
              </a:spcAft>
              <a:buNone/>
            </a:pPr>
            <a:r>
              <a:rPr lang="en" sz="1200">
                <a:solidFill>
                  <a:srgbClr val="202124"/>
                </a:solidFill>
                <a:highlight>
                  <a:srgbClr val="FFFFFF"/>
                </a:highlight>
              </a:rPr>
              <a:t>Single-layer feed-forward network</a:t>
            </a:r>
            <a:endParaRPr/>
          </a:p>
        </p:txBody>
      </p:sp>
      <p:pic>
        <p:nvPicPr>
          <p:cNvPr id="83" name="Google Shape;83;p17"/>
          <p:cNvPicPr preferRelativeResize="0"/>
          <p:nvPr/>
        </p:nvPicPr>
        <p:blipFill>
          <a:blip r:embed="rId3">
            <a:alphaModFix/>
          </a:blip>
          <a:stretch>
            <a:fillRect/>
          </a:stretch>
        </p:blipFill>
        <p:spPr>
          <a:xfrm>
            <a:off x="61275" y="388850"/>
            <a:ext cx="2307975" cy="1789550"/>
          </a:xfrm>
          <a:prstGeom prst="rect">
            <a:avLst/>
          </a:prstGeom>
          <a:noFill/>
          <a:ln>
            <a:noFill/>
          </a:ln>
        </p:spPr>
      </p:pic>
      <p:pic>
        <p:nvPicPr>
          <p:cNvPr id="84" name="Google Shape;84;p17"/>
          <p:cNvPicPr preferRelativeResize="0"/>
          <p:nvPr/>
        </p:nvPicPr>
        <p:blipFill>
          <a:blip r:embed="rId4">
            <a:alphaModFix/>
          </a:blip>
          <a:stretch>
            <a:fillRect/>
          </a:stretch>
        </p:blipFill>
        <p:spPr>
          <a:xfrm>
            <a:off x="5856775" y="507300"/>
            <a:ext cx="3287220" cy="1738987"/>
          </a:xfrm>
          <a:prstGeom prst="rect">
            <a:avLst/>
          </a:prstGeom>
          <a:noFill/>
          <a:ln>
            <a:noFill/>
          </a:ln>
        </p:spPr>
      </p:pic>
      <p:pic>
        <p:nvPicPr>
          <p:cNvPr id="85" name="Google Shape;85;p17"/>
          <p:cNvPicPr preferRelativeResize="0"/>
          <p:nvPr/>
        </p:nvPicPr>
        <p:blipFill>
          <a:blip r:embed="rId5">
            <a:alphaModFix/>
          </a:blip>
          <a:stretch>
            <a:fillRect/>
          </a:stretch>
        </p:blipFill>
        <p:spPr>
          <a:xfrm>
            <a:off x="2562075" y="2025000"/>
            <a:ext cx="2938075" cy="1559250"/>
          </a:xfrm>
          <a:prstGeom prst="rect">
            <a:avLst/>
          </a:prstGeom>
          <a:noFill/>
          <a:ln>
            <a:noFill/>
          </a:ln>
        </p:spPr>
      </p:pic>
      <p:pic>
        <p:nvPicPr>
          <p:cNvPr id="86" name="Google Shape;86;p17"/>
          <p:cNvPicPr preferRelativeResize="0"/>
          <p:nvPr/>
        </p:nvPicPr>
        <p:blipFill>
          <a:blip r:embed="rId6">
            <a:alphaModFix/>
          </a:blip>
          <a:stretch>
            <a:fillRect/>
          </a:stretch>
        </p:blipFill>
        <p:spPr>
          <a:xfrm>
            <a:off x="0" y="3219750"/>
            <a:ext cx="2439783" cy="1923749"/>
          </a:xfrm>
          <a:prstGeom prst="rect">
            <a:avLst/>
          </a:prstGeom>
          <a:noFill/>
          <a:ln>
            <a:noFill/>
          </a:ln>
        </p:spPr>
      </p:pic>
      <p:pic>
        <p:nvPicPr>
          <p:cNvPr id="87" name="Google Shape;87;p17"/>
          <p:cNvPicPr preferRelativeResize="0"/>
          <p:nvPr/>
        </p:nvPicPr>
        <p:blipFill>
          <a:blip r:embed="rId7">
            <a:alphaModFix/>
          </a:blip>
          <a:stretch>
            <a:fillRect/>
          </a:stretch>
        </p:blipFill>
        <p:spPr>
          <a:xfrm>
            <a:off x="5856775" y="3219750"/>
            <a:ext cx="3287224" cy="1923750"/>
          </a:xfrm>
          <a:prstGeom prst="rect">
            <a:avLst/>
          </a:prstGeom>
          <a:noFill/>
          <a:ln>
            <a:noFill/>
          </a:ln>
        </p:spPr>
      </p:pic>
      <p:sp>
        <p:nvSpPr>
          <p:cNvPr id="88" name="Google Shape;88;p17"/>
          <p:cNvSpPr txBox="1"/>
          <p:nvPr/>
        </p:nvSpPr>
        <p:spPr>
          <a:xfrm>
            <a:off x="6359700" y="19550"/>
            <a:ext cx="2784300" cy="369300"/>
          </a:xfrm>
          <a:prstGeom prst="rect">
            <a:avLst/>
          </a:prstGeom>
          <a:noFill/>
          <a:ln>
            <a:noFill/>
          </a:ln>
        </p:spPr>
        <p:txBody>
          <a:bodyPr anchorCtr="0" anchor="t" bIns="91425" lIns="91425" spcFirstLastPara="1" rIns="91425" wrap="square" tIns="91425">
            <a:spAutoFit/>
          </a:bodyPr>
          <a:lstStyle/>
          <a:p>
            <a:pPr indent="0" lvl="0" marL="0" marR="190500" rtl="0" algn="r">
              <a:lnSpc>
                <a:spcPct val="115000"/>
              </a:lnSpc>
              <a:spcBef>
                <a:spcPts val="0"/>
              </a:spcBef>
              <a:spcAft>
                <a:spcPts val="300"/>
              </a:spcAft>
              <a:buNone/>
            </a:pPr>
            <a:r>
              <a:rPr lang="en" sz="1200">
                <a:solidFill>
                  <a:srgbClr val="202124"/>
                </a:solidFill>
                <a:highlight>
                  <a:srgbClr val="FFFFFF"/>
                </a:highlight>
              </a:rPr>
              <a:t>Multi Layer feedforward network</a:t>
            </a:r>
            <a:endParaRPr/>
          </a:p>
        </p:txBody>
      </p:sp>
      <p:sp>
        <p:nvSpPr>
          <p:cNvPr id="89" name="Google Shape;89;p17"/>
          <p:cNvSpPr txBox="1"/>
          <p:nvPr/>
        </p:nvSpPr>
        <p:spPr>
          <a:xfrm>
            <a:off x="6108238" y="2806200"/>
            <a:ext cx="2784300" cy="3693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300"/>
              </a:spcAft>
              <a:buNone/>
            </a:pPr>
            <a:r>
              <a:rPr lang="en" sz="1200">
                <a:solidFill>
                  <a:srgbClr val="202124"/>
                </a:solidFill>
                <a:highlight>
                  <a:srgbClr val="FFFFFF"/>
                </a:highlight>
              </a:rPr>
              <a:t>Multi - layer recurrent network</a:t>
            </a:r>
            <a:endParaRPr/>
          </a:p>
        </p:txBody>
      </p:sp>
      <p:sp>
        <p:nvSpPr>
          <p:cNvPr id="90" name="Google Shape;90;p17"/>
          <p:cNvSpPr txBox="1"/>
          <p:nvPr/>
        </p:nvSpPr>
        <p:spPr>
          <a:xfrm>
            <a:off x="2936700" y="1594950"/>
            <a:ext cx="2784300" cy="3693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300"/>
              </a:spcAft>
              <a:buNone/>
            </a:pPr>
            <a:r>
              <a:rPr lang="en" sz="1200">
                <a:solidFill>
                  <a:srgbClr val="202124"/>
                </a:solidFill>
                <a:highlight>
                  <a:srgbClr val="FFFFFF"/>
                </a:highlight>
              </a:rPr>
              <a:t>Single node with its own feedback</a:t>
            </a:r>
            <a:endParaRPr/>
          </a:p>
        </p:txBody>
      </p:sp>
      <p:sp>
        <p:nvSpPr>
          <p:cNvPr id="91" name="Google Shape;91;p17"/>
          <p:cNvSpPr txBox="1"/>
          <p:nvPr/>
        </p:nvSpPr>
        <p:spPr>
          <a:xfrm>
            <a:off x="0" y="2806200"/>
            <a:ext cx="2835000" cy="3693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300"/>
              </a:spcAft>
              <a:buNone/>
            </a:pPr>
            <a:r>
              <a:rPr lang="en" sz="1200">
                <a:solidFill>
                  <a:srgbClr val="202124"/>
                </a:solidFill>
                <a:highlight>
                  <a:srgbClr val="FFFFFF"/>
                </a:highlight>
              </a:rPr>
              <a:t>Single-layer recurrent network.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aphicFrame>
        <p:nvGraphicFramePr>
          <p:cNvPr id="387" name="Google Shape;387;p62"/>
          <p:cNvGraphicFramePr/>
          <p:nvPr/>
        </p:nvGraphicFramePr>
        <p:xfrm>
          <a:off x="130775" y="4360950"/>
          <a:ext cx="3000000" cy="3000000"/>
        </p:xfrm>
        <a:graphic>
          <a:graphicData uri="http://schemas.openxmlformats.org/drawingml/2006/table">
            <a:tbl>
              <a:tblPr>
                <a:noFill/>
                <a:tableStyleId>{3C678D3D-662E-45B5-BC58-8AD308CB306B}</a:tableStyleId>
              </a:tblPr>
              <a:tblGrid>
                <a:gridCol w="2254550"/>
                <a:gridCol w="1436025"/>
                <a:gridCol w="1436025"/>
                <a:gridCol w="1436025"/>
                <a:gridCol w="1436025"/>
              </a:tblGrid>
              <a:tr h="219075">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0.9</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388" name="Google Shape;388;p62"/>
          <p:cNvSpPr txBox="1"/>
          <p:nvPr>
            <p:ph idx="4294967295" type="title"/>
          </p:nvPr>
        </p:nvSpPr>
        <p:spPr>
          <a:xfrm>
            <a:off x="130775" y="1076488"/>
            <a:ext cx="2694000" cy="255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CC0000"/>
                </a:solidFill>
              </a:rPr>
              <a:t>Test size         : 35 %</a:t>
            </a:r>
            <a:endParaRPr sz="1800">
              <a:solidFill>
                <a:srgbClr val="CC0000"/>
              </a:solidFill>
            </a:endParaRPr>
          </a:p>
          <a:p>
            <a:pPr indent="0" lvl="0" marL="0" rtl="0" algn="l">
              <a:spcBef>
                <a:spcPts val="1600"/>
              </a:spcBef>
              <a:spcAft>
                <a:spcPts val="0"/>
              </a:spcAft>
              <a:buNone/>
            </a:pPr>
            <a:r>
              <a:rPr lang="en" sz="1800">
                <a:solidFill>
                  <a:srgbClr val="CC0000"/>
                </a:solidFill>
              </a:rPr>
              <a:t>Architecture : 10-5-3-1</a:t>
            </a:r>
            <a:endParaRPr sz="1800">
              <a:solidFill>
                <a:srgbClr val="CC0000"/>
              </a:solidFill>
            </a:endParaRPr>
          </a:p>
          <a:p>
            <a:pPr indent="0" lvl="0" marL="0" rtl="0" algn="l">
              <a:spcBef>
                <a:spcPts val="1600"/>
              </a:spcBef>
              <a:spcAft>
                <a:spcPts val="0"/>
              </a:spcAft>
              <a:buNone/>
            </a:pPr>
            <a:r>
              <a:rPr lang="en" sz="1800">
                <a:solidFill>
                  <a:srgbClr val="CC0000"/>
                </a:solidFill>
              </a:rPr>
              <a:t>Optimizer       : Adam</a:t>
            </a:r>
            <a:endParaRPr sz="1800">
              <a:solidFill>
                <a:srgbClr val="CC0000"/>
              </a:solidFill>
            </a:endParaRPr>
          </a:p>
          <a:p>
            <a:pPr indent="0" lvl="0" marL="0" rtl="0" algn="l">
              <a:spcBef>
                <a:spcPts val="1600"/>
              </a:spcBef>
              <a:spcAft>
                <a:spcPts val="0"/>
              </a:spcAft>
              <a:buNone/>
            </a:pPr>
            <a:r>
              <a:rPr lang="en" sz="1800">
                <a:solidFill>
                  <a:srgbClr val="CC0000"/>
                </a:solidFill>
              </a:rPr>
              <a:t>Epochs            : 200</a:t>
            </a:r>
            <a:endParaRPr sz="1800">
              <a:solidFill>
                <a:srgbClr val="CC0000"/>
              </a:solidFill>
            </a:endParaRPr>
          </a:p>
          <a:p>
            <a:pPr indent="0" lvl="0" marL="0" rtl="0" algn="l">
              <a:spcBef>
                <a:spcPts val="1600"/>
              </a:spcBef>
              <a:spcAft>
                <a:spcPts val="0"/>
              </a:spcAft>
              <a:buNone/>
            </a:pPr>
            <a:r>
              <a:rPr lang="en" sz="1800">
                <a:solidFill>
                  <a:srgbClr val="CC0000"/>
                </a:solidFill>
              </a:rPr>
              <a:t>Accuracy        : 90 %</a:t>
            </a:r>
            <a:endParaRPr sz="1800">
              <a:solidFill>
                <a:srgbClr val="CC0000"/>
              </a:solidFill>
            </a:endParaRPr>
          </a:p>
          <a:p>
            <a:pPr indent="0" lvl="0" marL="0" rtl="0" algn="l">
              <a:spcBef>
                <a:spcPts val="1600"/>
              </a:spcBef>
              <a:spcAft>
                <a:spcPts val="0"/>
              </a:spcAft>
              <a:buNone/>
            </a:pPr>
            <a:r>
              <a:t/>
            </a:r>
            <a:endParaRPr sz="1800">
              <a:solidFill>
                <a:srgbClr val="CC0000"/>
              </a:solidFill>
            </a:endParaRPr>
          </a:p>
          <a:p>
            <a:pPr indent="0" lvl="0" marL="0" rtl="0" algn="l">
              <a:spcBef>
                <a:spcPts val="1600"/>
              </a:spcBef>
              <a:spcAft>
                <a:spcPts val="0"/>
              </a:spcAft>
              <a:buNone/>
            </a:pPr>
            <a:r>
              <a:rPr lang="en" sz="1800">
                <a:solidFill>
                  <a:srgbClr val="CC0000"/>
                </a:solidFill>
              </a:rPr>
              <a:t> </a:t>
            </a:r>
            <a:endParaRPr sz="1800">
              <a:solidFill>
                <a:srgbClr val="CC0000"/>
              </a:solidFill>
            </a:endParaRPr>
          </a:p>
          <a:p>
            <a:pPr indent="0" lvl="0" marL="0" rtl="0" algn="l">
              <a:spcBef>
                <a:spcPts val="1600"/>
              </a:spcBef>
              <a:spcAft>
                <a:spcPts val="1600"/>
              </a:spcAft>
              <a:buNone/>
            </a:pPr>
            <a:r>
              <a:t/>
            </a:r>
            <a:endParaRPr sz="1800">
              <a:solidFill>
                <a:srgbClr val="CC0000"/>
              </a:solidFill>
            </a:endParaRPr>
          </a:p>
        </p:txBody>
      </p:sp>
      <p:sp>
        <p:nvSpPr>
          <p:cNvPr id="389" name="Google Shape;389;p62"/>
          <p:cNvSpPr txBox="1"/>
          <p:nvPr>
            <p:ph idx="4294967295" type="title"/>
          </p:nvPr>
        </p:nvSpPr>
        <p:spPr>
          <a:xfrm>
            <a:off x="0" y="153900"/>
            <a:ext cx="9144000" cy="567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CC0000"/>
                </a:solidFill>
              </a:rPr>
              <a:t>Best combination for highest accuracy</a:t>
            </a:r>
            <a:endParaRPr>
              <a:solidFill>
                <a:srgbClr val="CC0000"/>
              </a:solidFill>
            </a:endParaRPr>
          </a:p>
          <a:p>
            <a:pPr indent="0" lvl="0" marL="0" rtl="0" algn="ctr">
              <a:spcBef>
                <a:spcPts val="1600"/>
              </a:spcBef>
              <a:spcAft>
                <a:spcPts val="0"/>
              </a:spcAft>
              <a:buNone/>
            </a:pPr>
            <a:r>
              <a:t/>
            </a:r>
            <a:endParaRPr>
              <a:solidFill>
                <a:srgbClr val="CC0000"/>
              </a:solidFill>
            </a:endParaRPr>
          </a:p>
          <a:p>
            <a:pPr indent="0" lvl="0" marL="0" rtl="0" algn="ctr">
              <a:spcBef>
                <a:spcPts val="1600"/>
              </a:spcBef>
              <a:spcAft>
                <a:spcPts val="0"/>
              </a:spcAft>
              <a:buNone/>
            </a:pPr>
            <a:r>
              <a:rPr lang="en">
                <a:solidFill>
                  <a:srgbClr val="CC0000"/>
                </a:solidFill>
              </a:rPr>
              <a:t> </a:t>
            </a:r>
            <a:endParaRPr>
              <a:solidFill>
                <a:srgbClr val="CC0000"/>
              </a:solidFill>
            </a:endParaRPr>
          </a:p>
          <a:p>
            <a:pPr indent="0" lvl="0" marL="0" rtl="0" algn="ctr">
              <a:spcBef>
                <a:spcPts val="1600"/>
              </a:spcBef>
              <a:spcAft>
                <a:spcPts val="1600"/>
              </a:spcAft>
              <a:buNone/>
            </a:pPr>
            <a:r>
              <a:t/>
            </a:r>
            <a:endParaRPr>
              <a:solidFill>
                <a:srgbClr val="CC0000"/>
              </a:solidFill>
            </a:endParaRPr>
          </a:p>
        </p:txBody>
      </p:sp>
      <p:pic>
        <p:nvPicPr>
          <p:cNvPr id="390" name="Google Shape;390;p62"/>
          <p:cNvPicPr preferRelativeResize="0"/>
          <p:nvPr/>
        </p:nvPicPr>
        <p:blipFill>
          <a:blip r:embed="rId3">
            <a:alphaModFix/>
          </a:blip>
          <a:stretch>
            <a:fillRect/>
          </a:stretch>
        </p:blipFill>
        <p:spPr>
          <a:xfrm>
            <a:off x="3715875" y="958225"/>
            <a:ext cx="4182025" cy="2788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ph idx="4294967295" type="title"/>
          </p:nvPr>
        </p:nvSpPr>
        <p:spPr>
          <a:xfrm>
            <a:off x="0" y="194400"/>
            <a:ext cx="9144000" cy="567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CC0000"/>
                </a:solidFill>
              </a:rPr>
              <a:t>Same combination but the Optimizer is SGD</a:t>
            </a:r>
            <a:endParaRPr>
              <a:solidFill>
                <a:srgbClr val="CC0000"/>
              </a:solidFill>
            </a:endParaRPr>
          </a:p>
          <a:p>
            <a:pPr indent="0" lvl="0" marL="0" rtl="0" algn="ctr">
              <a:spcBef>
                <a:spcPts val="1600"/>
              </a:spcBef>
              <a:spcAft>
                <a:spcPts val="0"/>
              </a:spcAft>
              <a:buNone/>
            </a:pPr>
            <a:r>
              <a:t/>
            </a:r>
            <a:endParaRPr>
              <a:solidFill>
                <a:srgbClr val="CC0000"/>
              </a:solidFill>
            </a:endParaRPr>
          </a:p>
          <a:p>
            <a:pPr indent="0" lvl="0" marL="0" rtl="0" algn="ctr">
              <a:spcBef>
                <a:spcPts val="1600"/>
              </a:spcBef>
              <a:spcAft>
                <a:spcPts val="0"/>
              </a:spcAft>
              <a:buNone/>
            </a:pPr>
            <a:r>
              <a:rPr lang="en">
                <a:solidFill>
                  <a:srgbClr val="CC0000"/>
                </a:solidFill>
              </a:rPr>
              <a:t> </a:t>
            </a:r>
            <a:endParaRPr>
              <a:solidFill>
                <a:srgbClr val="CC0000"/>
              </a:solidFill>
            </a:endParaRPr>
          </a:p>
          <a:p>
            <a:pPr indent="0" lvl="0" marL="0" rtl="0" algn="ctr">
              <a:spcBef>
                <a:spcPts val="1600"/>
              </a:spcBef>
              <a:spcAft>
                <a:spcPts val="1600"/>
              </a:spcAft>
              <a:buNone/>
            </a:pPr>
            <a:r>
              <a:t/>
            </a:r>
            <a:endParaRPr>
              <a:solidFill>
                <a:srgbClr val="CC0000"/>
              </a:solidFill>
            </a:endParaRPr>
          </a:p>
        </p:txBody>
      </p:sp>
      <p:sp>
        <p:nvSpPr>
          <p:cNvPr id="396" name="Google Shape;396;p63"/>
          <p:cNvSpPr txBox="1"/>
          <p:nvPr>
            <p:ph idx="4294967295" type="title"/>
          </p:nvPr>
        </p:nvSpPr>
        <p:spPr>
          <a:xfrm>
            <a:off x="130775" y="1356750"/>
            <a:ext cx="2694000" cy="255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CC0000"/>
                </a:solidFill>
              </a:rPr>
              <a:t>Test size         : 35%</a:t>
            </a:r>
            <a:endParaRPr sz="1800">
              <a:solidFill>
                <a:srgbClr val="CC0000"/>
              </a:solidFill>
            </a:endParaRPr>
          </a:p>
          <a:p>
            <a:pPr indent="0" lvl="0" marL="0" rtl="0" algn="l">
              <a:spcBef>
                <a:spcPts val="1600"/>
              </a:spcBef>
              <a:spcAft>
                <a:spcPts val="0"/>
              </a:spcAft>
              <a:buNone/>
            </a:pPr>
            <a:r>
              <a:rPr lang="en" sz="1800">
                <a:solidFill>
                  <a:srgbClr val="CC0000"/>
                </a:solidFill>
              </a:rPr>
              <a:t>Architecture : 10-5-3-1</a:t>
            </a:r>
            <a:endParaRPr sz="1800">
              <a:solidFill>
                <a:srgbClr val="CC0000"/>
              </a:solidFill>
            </a:endParaRPr>
          </a:p>
          <a:p>
            <a:pPr indent="0" lvl="0" marL="0" rtl="0" algn="l">
              <a:spcBef>
                <a:spcPts val="1600"/>
              </a:spcBef>
              <a:spcAft>
                <a:spcPts val="0"/>
              </a:spcAft>
              <a:buNone/>
            </a:pPr>
            <a:r>
              <a:rPr lang="en" sz="1800">
                <a:solidFill>
                  <a:srgbClr val="CC0000"/>
                </a:solidFill>
              </a:rPr>
              <a:t>Optimizer       : Adam</a:t>
            </a:r>
            <a:endParaRPr sz="1800">
              <a:solidFill>
                <a:srgbClr val="CC0000"/>
              </a:solidFill>
            </a:endParaRPr>
          </a:p>
          <a:p>
            <a:pPr indent="0" lvl="0" marL="0" rtl="0" algn="l">
              <a:spcBef>
                <a:spcPts val="1600"/>
              </a:spcBef>
              <a:spcAft>
                <a:spcPts val="0"/>
              </a:spcAft>
              <a:buNone/>
            </a:pPr>
            <a:r>
              <a:rPr lang="en" sz="1800">
                <a:solidFill>
                  <a:srgbClr val="CC0000"/>
                </a:solidFill>
              </a:rPr>
              <a:t>Epochs            : 200</a:t>
            </a:r>
            <a:endParaRPr sz="1800">
              <a:solidFill>
                <a:srgbClr val="CC0000"/>
              </a:solidFill>
            </a:endParaRPr>
          </a:p>
          <a:p>
            <a:pPr indent="0" lvl="0" marL="0" rtl="0" algn="l">
              <a:spcBef>
                <a:spcPts val="1600"/>
              </a:spcBef>
              <a:spcAft>
                <a:spcPts val="0"/>
              </a:spcAft>
              <a:buNone/>
            </a:pPr>
            <a:r>
              <a:rPr lang="en" sz="1800">
                <a:solidFill>
                  <a:srgbClr val="CC0000"/>
                </a:solidFill>
              </a:rPr>
              <a:t>Accuracy        : 80 %</a:t>
            </a:r>
            <a:endParaRPr sz="1800">
              <a:solidFill>
                <a:srgbClr val="CC0000"/>
              </a:solidFill>
            </a:endParaRPr>
          </a:p>
          <a:p>
            <a:pPr indent="0" lvl="0" marL="0" rtl="0" algn="l">
              <a:spcBef>
                <a:spcPts val="1600"/>
              </a:spcBef>
              <a:spcAft>
                <a:spcPts val="0"/>
              </a:spcAft>
              <a:buNone/>
            </a:pPr>
            <a:r>
              <a:t/>
            </a:r>
            <a:endParaRPr sz="1800">
              <a:solidFill>
                <a:srgbClr val="CC0000"/>
              </a:solidFill>
            </a:endParaRPr>
          </a:p>
          <a:p>
            <a:pPr indent="0" lvl="0" marL="0" rtl="0" algn="l">
              <a:spcBef>
                <a:spcPts val="1600"/>
              </a:spcBef>
              <a:spcAft>
                <a:spcPts val="0"/>
              </a:spcAft>
              <a:buNone/>
            </a:pPr>
            <a:r>
              <a:rPr lang="en" sz="1800">
                <a:solidFill>
                  <a:srgbClr val="CC0000"/>
                </a:solidFill>
              </a:rPr>
              <a:t> </a:t>
            </a:r>
            <a:endParaRPr sz="1800">
              <a:solidFill>
                <a:srgbClr val="CC0000"/>
              </a:solidFill>
            </a:endParaRPr>
          </a:p>
          <a:p>
            <a:pPr indent="0" lvl="0" marL="0" rtl="0" algn="l">
              <a:spcBef>
                <a:spcPts val="1600"/>
              </a:spcBef>
              <a:spcAft>
                <a:spcPts val="1600"/>
              </a:spcAft>
              <a:buNone/>
            </a:pPr>
            <a:r>
              <a:t/>
            </a:r>
            <a:endParaRPr sz="1800">
              <a:solidFill>
                <a:srgbClr val="CC0000"/>
              </a:solidFill>
            </a:endParaRPr>
          </a:p>
        </p:txBody>
      </p:sp>
      <p:pic>
        <p:nvPicPr>
          <p:cNvPr id="397" name="Google Shape;397;p63"/>
          <p:cNvPicPr preferRelativeResize="0"/>
          <p:nvPr/>
        </p:nvPicPr>
        <p:blipFill>
          <a:blip r:embed="rId3">
            <a:alphaModFix/>
          </a:blip>
          <a:stretch>
            <a:fillRect/>
          </a:stretch>
        </p:blipFill>
        <p:spPr>
          <a:xfrm>
            <a:off x="4333925" y="1288425"/>
            <a:ext cx="3543300" cy="2381250"/>
          </a:xfrm>
          <a:prstGeom prst="rect">
            <a:avLst/>
          </a:prstGeom>
          <a:noFill/>
          <a:ln>
            <a:noFill/>
          </a:ln>
        </p:spPr>
      </p:pic>
      <p:graphicFrame>
        <p:nvGraphicFramePr>
          <p:cNvPr id="398" name="Google Shape;398;p63"/>
          <p:cNvGraphicFramePr/>
          <p:nvPr/>
        </p:nvGraphicFramePr>
        <p:xfrm>
          <a:off x="415763" y="4503600"/>
          <a:ext cx="3000000" cy="3000000"/>
        </p:xfrm>
        <a:graphic>
          <a:graphicData uri="http://schemas.openxmlformats.org/drawingml/2006/table">
            <a:tbl>
              <a:tblPr>
                <a:noFill/>
                <a:tableStyleId>{3C678D3D-662E-45B5-BC58-8AD308CB306B}</a:tableStyleId>
              </a:tblPr>
              <a:tblGrid>
                <a:gridCol w="2246000"/>
                <a:gridCol w="1430575"/>
                <a:gridCol w="1430575"/>
                <a:gridCol w="1430575"/>
                <a:gridCol w="1430575"/>
              </a:tblGrid>
              <a:tr h="200025">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SGD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aphicFrame>
        <p:nvGraphicFramePr>
          <p:cNvPr id="403" name="Google Shape;403;p64"/>
          <p:cNvGraphicFramePr/>
          <p:nvPr/>
        </p:nvGraphicFramePr>
        <p:xfrm>
          <a:off x="1873650" y="4030275"/>
          <a:ext cx="3000000" cy="3000000"/>
        </p:xfrm>
        <a:graphic>
          <a:graphicData uri="http://schemas.openxmlformats.org/drawingml/2006/table">
            <a:tbl>
              <a:tblPr>
                <a:noFill/>
                <a:tableStyleId>{3C678D3D-662E-45B5-BC58-8AD308CB306B}</a:tableStyleId>
              </a:tblPr>
              <a:tblGrid>
                <a:gridCol w="1495425"/>
                <a:gridCol w="952500"/>
                <a:gridCol w="952500"/>
                <a:gridCol w="952500"/>
                <a:gridCol w="952500"/>
              </a:tblGrid>
              <a:tr h="219075">
                <a:tc>
                  <a:txBody>
                    <a:bodyPr/>
                    <a:lstStyle/>
                    <a:p>
                      <a:pPr indent="0" lvl="0" marL="0" rtl="0" algn="l">
                        <a:lnSpc>
                          <a:spcPct val="115000"/>
                        </a:lnSpc>
                        <a:spcBef>
                          <a:spcPts val="0"/>
                        </a:spcBef>
                        <a:spcAft>
                          <a:spcPts val="0"/>
                        </a:spcAft>
                        <a:buNone/>
                      </a:pPr>
                      <a:r>
                        <a:rPr lang="en" sz="1000"/>
                        <a:t>35-75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10-5-3-1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Adam</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solidFill>
                            <a:srgbClr val="212121"/>
                          </a:solidFill>
                          <a:latin typeface="Courier New"/>
                          <a:ea typeface="Courier New"/>
                          <a:cs typeface="Courier New"/>
                          <a:sym typeface="Courier New"/>
                        </a:rPr>
                        <a:t>0.78</a:t>
                      </a:r>
                      <a:endParaRPr sz="1100">
                        <a:solidFill>
                          <a:srgbClr val="212121"/>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pic>
        <p:nvPicPr>
          <p:cNvPr id="404" name="Google Shape;404;p64"/>
          <p:cNvPicPr preferRelativeResize="0"/>
          <p:nvPr/>
        </p:nvPicPr>
        <p:blipFill>
          <a:blip r:embed="rId3">
            <a:alphaModFix/>
          </a:blip>
          <a:stretch>
            <a:fillRect/>
          </a:stretch>
        </p:blipFill>
        <p:spPr>
          <a:xfrm>
            <a:off x="4951650" y="1104150"/>
            <a:ext cx="3543300" cy="2362200"/>
          </a:xfrm>
          <a:prstGeom prst="rect">
            <a:avLst/>
          </a:prstGeom>
          <a:noFill/>
          <a:ln>
            <a:noFill/>
          </a:ln>
        </p:spPr>
      </p:pic>
      <p:sp>
        <p:nvSpPr>
          <p:cNvPr id="405" name="Google Shape;405;p64"/>
          <p:cNvSpPr txBox="1"/>
          <p:nvPr>
            <p:ph idx="4294967295" type="title"/>
          </p:nvPr>
        </p:nvSpPr>
        <p:spPr>
          <a:xfrm>
            <a:off x="0" y="153900"/>
            <a:ext cx="9144000" cy="567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CC0000"/>
                </a:solidFill>
              </a:rPr>
              <a:t>Worst Case Scenario</a:t>
            </a:r>
            <a:endParaRPr>
              <a:solidFill>
                <a:srgbClr val="CC0000"/>
              </a:solidFill>
            </a:endParaRPr>
          </a:p>
          <a:p>
            <a:pPr indent="0" lvl="0" marL="0" rtl="0" algn="ctr">
              <a:spcBef>
                <a:spcPts val="1600"/>
              </a:spcBef>
              <a:spcAft>
                <a:spcPts val="0"/>
              </a:spcAft>
              <a:buNone/>
            </a:pPr>
            <a:r>
              <a:rPr lang="en">
                <a:solidFill>
                  <a:srgbClr val="CC0000"/>
                </a:solidFill>
              </a:rPr>
              <a:t> </a:t>
            </a:r>
            <a:endParaRPr>
              <a:solidFill>
                <a:srgbClr val="CC0000"/>
              </a:solidFill>
            </a:endParaRPr>
          </a:p>
          <a:p>
            <a:pPr indent="0" lvl="0" marL="0" rtl="0" algn="ctr">
              <a:spcBef>
                <a:spcPts val="1600"/>
              </a:spcBef>
              <a:spcAft>
                <a:spcPts val="1600"/>
              </a:spcAft>
              <a:buNone/>
            </a:pPr>
            <a:r>
              <a:t/>
            </a:r>
            <a:endParaRPr>
              <a:solidFill>
                <a:srgbClr val="CC0000"/>
              </a:solidFill>
            </a:endParaRPr>
          </a:p>
        </p:txBody>
      </p:sp>
      <p:sp>
        <p:nvSpPr>
          <p:cNvPr id="406" name="Google Shape;406;p64"/>
          <p:cNvSpPr txBox="1"/>
          <p:nvPr>
            <p:ph idx="4294967295" type="title"/>
          </p:nvPr>
        </p:nvSpPr>
        <p:spPr>
          <a:xfrm>
            <a:off x="130775" y="1356750"/>
            <a:ext cx="2694000" cy="2551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rgbClr val="CC0000"/>
                </a:solidFill>
              </a:rPr>
              <a:t>Test size         : 35%</a:t>
            </a:r>
            <a:endParaRPr sz="1800">
              <a:solidFill>
                <a:srgbClr val="CC0000"/>
              </a:solidFill>
            </a:endParaRPr>
          </a:p>
          <a:p>
            <a:pPr indent="0" lvl="0" marL="0" rtl="0" algn="l">
              <a:spcBef>
                <a:spcPts val="1600"/>
              </a:spcBef>
              <a:spcAft>
                <a:spcPts val="0"/>
              </a:spcAft>
              <a:buNone/>
            </a:pPr>
            <a:r>
              <a:rPr lang="en" sz="1800">
                <a:solidFill>
                  <a:srgbClr val="CC0000"/>
                </a:solidFill>
              </a:rPr>
              <a:t>Architecture : 10-5-3-1</a:t>
            </a:r>
            <a:endParaRPr sz="1800">
              <a:solidFill>
                <a:srgbClr val="CC0000"/>
              </a:solidFill>
            </a:endParaRPr>
          </a:p>
          <a:p>
            <a:pPr indent="0" lvl="0" marL="0" rtl="0" algn="l">
              <a:spcBef>
                <a:spcPts val="1600"/>
              </a:spcBef>
              <a:spcAft>
                <a:spcPts val="0"/>
              </a:spcAft>
              <a:buNone/>
            </a:pPr>
            <a:r>
              <a:rPr lang="en" sz="1800">
                <a:solidFill>
                  <a:srgbClr val="CC0000"/>
                </a:solidFill>
              </a:rPr>
              <a:t>Optimizer       : Adam</a:t>
            </a:r>
            <a:endParaRPr sz="1800">
              <a:solidFill>
                <a:srgbClr val="CC0000"/>
              </a:solidFill>
            </a:endParaRPr>
          </a:p>
          <a:p>
            <a:pPr indent="0" lvl="0" marL="0" rtl="0" algn="l">
              <a:spcBef>
                <a:spcPts val="1600"/>
              </a:spcBef>
              <a:spcAft>
                <a:spcPts val="0"/>
              </a:spcAft>
              <a:buNone/>
            </a:pPr>
            <a:r>
              <a:rPr lang="en" sz="1800">
                <a:solidFill>
                  <a:srgbClr val="CC0000"/>
                </a:solidFill>
              </a:rPr>
              <a:t>Epochs            : 300</a:t>
            </a:r>
            <a:endParaRPr sz="1800">
              <a:solidFill>
                <a:srgbClr val="CC0000"/>
              </a:solidFill>
            </a:endParaRPr>
          </a:p>
          <a:p>
            <a:pPr indent="0" lvl="0" marL="0" rtl="0" algn="l">
              <a:spcBef>
                <a:spcPts val="1600"/>
              </a:spcBef>
              <a:spcAft>
                <a:spcPts val="0"/>
              </a:spcAft>
              <a:buNone/>
            </a:pPr>
            <a:r>
              <a:rPr lang="en" sz="1800">
                <a:solidFill>
                  <a:srgbClr val="CC0000"/>
                </a:solidFill>
              </a:rPr>
              <a:t>Accuracy        : 70%</a:t>
            </a:r>
            <a:endParaRPr sz="1800">
              <a:solidFill>
                <a:srgbClr val="CC0000"/>
              </a:solidFill>
            </a:endParaRPr>
          </a:p>
          <a:p>
            <a:pPr indent="0" lvl="0" marL="0" rtl="0" algn="l">
              <a:spcBef>
                <a:spcPts val="1600"/>
              </a:spcBef>
              <a:spcAft>
                <a:spcPts val="0"/>
              </a:spcAft>
              <a:buNone/>
            </a:pPr>
            <a:r>
              <a:t/>
            </a:r>
            <a:endParaRPr sz="1800">
              <a:solidFill>
                <a:srgbClr val="CC0000"/>
              </a:solidFill>
            </a:endParaRPr>
          </a:p>
          <a:p>
            <a:pPr indent="0" lvl="0" marL="0" rtl="0" algn="l">
              <a:spcBef>
                <a:spcPts val="1600"/>
              </a:spcBef>
              <a:spcAft>
                <a:spcPts val="0"/>
              </a:spcAft>
              <a:buNone/>
            </a:pPr>
            <a:r>
              <a:rPr lang="en" sz="1800">
                <a:solidFill>
                  <a:srgbClr val="CC0000"/>
                </a:solidFill>
              </a:rPr>
              <a:t> </a:t>
            </a:r>
            <a:endParaRPr sz="1800">
              <a:solidFill>
                <a:srgbClr val="CC0000"/>
              </a:solidFill>
            </a:endParaRPr>
          </a:p>
          <a:p>
            <a:pPr indent="0" lvl="0" marL="0" rtl="0" algn="l">
              <a:spcBef>
                <a:spcPts val="1600"/>
              </a:spcBef>
              <a:spcAft>
                <a:spcPts val="1600"/>
              </a:spcAft>
              <a:buNone/>
            </a:pPr>
            <a:r>
              <a:t/>
            </a:r>
            <a:endParaRPr sz="1800">
              <a:solidFill>
                <a:srgbClr val="CC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410" name="Shape 410"/>
        <p:cNvGrpSpPr/>
        <p:nvPr/>
      </p:nvGrpSpPr>
      <p:grpSpPr>
        <a:xfrm>
          <a:off x="0" y="0"/>
          <a:ext cx="0" cy="0"/>
          <a:chOff x="0" y="0"/>
          <a:chExt cx="0" cy="0"/>
        </a:xfrm>
      </p:grpSpPr>
      <p:sp>
        <p:nvSpPr>
          <p:cNvPr id="411" name="Google Shape;411;p65"/>
          <p:cNvSpPr txBox="1"/>
          <p:nvPr>
            <p:ph type="title"/>
          </p:nvPr>
        </p:nvSpPr>
        <p:spPr>
          <a:xfrm>
            <a:off x="212625" y="0"/>
            <a:ext cx="8296800" cy="104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rgbClr val="A64D79"/>
                </a:solidFill>
              </a:rPr>
              <a:t>Conclusion</a:t>
            </a:r>
            <a:endParaRPr b="1">
              <a:solidFill>
                <a:srgbClr val="A64D79"/>
              </a:solidFill>
            </a:endParaRPr>
          </a:p>
        </p:txBody>
      </p:sp>
      <p:sp>
        <p:nvSpPr>
          <p:cNvPr id="412" name="Google Shape;412;p65"/>
          <p:cNvSpPr txBox="1"/>
          <p:nvPr/>
        </p:nvSpPr>
        <p:spPr>
          <a:xfrm>
            <a:off x="212625" y="2147025"/>
            <a:ext cx="2936400" cy="2390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300">
                <a:solidFill>
                  <a:srgbClr val="A64D79"/>
                </a:solidFill>
                <a:latin typeface="Raleway"/>
                <a:ea typeface="Raleway"/>
                <a:cs typeface="Raleway"/>
                <a:sym typeface="Raleway"/>
              </a:rPr>
              <a:t>The best possible combination : </a:t>
            </a:r>
            <a:endParaRPr sz="1300">
              <a:solidFill>
                <a:srgbClr val="A64D79"/>
              </a:solidFill>
              <a:latin typeface="Raleway"/>
              <a:ea typeface="Raleway"/>
              <a:cs typeface="Raleway"/>
              <a:sym typeface="Raleway"/>
            </a:endParaRPr>
          </a:p>
          <a:p>
            <a:pPr indent="0" lvl="0" marL="0" rtl="0" algn="just">
              <a:spcBef>
                <a:spcPts val="1200"/>
              </a:spcBef>
              <a:spcAft>
                <a:spcPts val="0"/>
              </a:spcAft>
              <a:buNone/>
            </a:pPr>
            <a:r>
              <a:rPr lang="en" sz="1300">
                <a:solidFill>
                  <a:srgbClr val="A64D79"/>
                </a:solidFill>
                <a:latin typeface="Raleway"/>
                <a:ea typeface="Raleway"/>
                <a:cs typeface="Raleway"/>
                <a:sym typeface="Raleway"/>
              </a:rPr>
              <a:t>Test size            : 35 %  </a:t>
            </a:r>
            <a:endParaRPr sz="1300">
              <a:solidFill>
                <a:srgbClr val="A64D79"/>
              </a:solidFill>
              <a:latin typeface="Raleway"/>
              <a:ea typeface="Raleway"/>
              <a:cs typeface="Raleway"/>
              <a:sym typeface="Raleway"/>
            </a:endParaRPr>
          </a:p>
          <a:p>
            <a:pPr indent="0" lvl="0" marL="0" rtl="0" algn="just">
              <a:spcBef>
                <a:spcPts val="1600"/>
              </a:spcBef>
              <a:spcAft>
                <a:spcPts val="0"/>
              </a:spcAft>
              <a:buNone/>
            </a:pPr>
            <a:r>
              <a:rPr lang="en" sz="1300">
                <a:solidFill>
                  <a:srgbClr val="A64D79"/>
                </a:solidFill>
                <a:latin typeface="Raleway"/>
                <a:ea typeface="Raleway"/>
                <a:cs typeface="Raleway"/>
                <a:sym typeface="Raleway"/>
              </a:rPr>
              <a:t> Architecture    : 10-5-3-1 </a:t>
            </a:r>
            <a:endParaRPr sz="1300">
              <a:solidFill>
                <a:srgbClr val="A64D79"/>
              </a:solidFill>
              <a:latin typeface="Raleway"/>
              <a:ea typeface="Raleway"/>
              <a:cs typeface="Raleway"/>
              <a:sym typeface="Raleway"/>
            </a:endParaRPr>
          </a:p>
          <a:p>
            <a:pPr indent="0" lvl="0" marL="0" rtl="0" algn="just">
              <a:spcBef>
                <a:spcPts val="1600"/>
              </a:spcBef>
              <a:spcAft>
                <a:spcPts val="0"/>
              </a:spcAft>
              <a:buNone/>
            </a:pPr>
            <a:r>
              <a:rPr lang="en" sz="1300">
                <a:solidFill>
                  <a:srgbClr val="A64D79"/>
                </a:solidFill>
                <a:latin typeface="Raleway"/>
                <a:ea typeface="Raleway"/>
                <a:cs typeface="Raleway"/>
                <a:sym typeface="Raleway"/>
              </a:rPr>
              <a:t>optimizer          : Adam     </a:t>
            </a:r>
            <a:endParaRPr sz="1300">
              <a:solidFill>
                <a:srgbClr val="A64D79"/>
              </a:solidFill>
              <a:latin typeface="Raleway"/>
              <a:ea typeface="Raleway"/>
              <a:cs typeface="Raleway"/>
              <a:sym typeface="Raleway"/>
            </a:endParaRPr>
          </a:p>
          <a:p>
            <a:pPr indent="0" lvl="0" marL="0" rtl="0" algn="just">
              <a:spcBef>
                <a:spcPts val="1600"/>
              </a:spcBef>
              <a:spcAft>
                <a:spcPts val="0"/>
              </a:spcAft>
              <a:buNone/>
            </a:pPr>
            <a:r>
              <a:rPr lang="en" sz="1300">
                <a:solidFill>
                  <a:srgbClr val="A64D79"/>
                </a:solidFill>
                <a:latin typeface="Raleway"/>
                <a:ea typeface="Raleway"/>
                <a:cs typeface="Raleway"/>
                <a:sym typeface="Raleway"/>
              </a:rPr>
              <a:t>Epochs              : 200          </a:t>
            </a:r>
            <a:endParaRPr sz="1300">
              <a:solidFill>
                <a:srgbClr val="A64D79"/>
              </a:solidFill>
              <a:latin typeface="Raleway"/>
              <a:ea typeface="Raleway"/>
              <a:cs typeface="Raleway"/>
              <a:sym typeface="Raleway"/>
            </a:endParaRPr>
          </a:p>
          <a:p>
            <a:pPr indent="0" lvl="0" marL="0" rtl="0" algn="just">
              <a:spcBef>
                <a:spcPts val="1600"/>
              </a:spcBef>
              <a:spcAft>
                <a:spcPts val="1600"/>
              </a:spcAft>
              <a:buNone/>
            </a:pPr>
            <a:r>
              <a:rPr lang="en" sz="1300">
                <a:solidFill>
                  <a:srgbClr val="A64D79"/>
                </a:solidFill>
                <a:latin typeface="Raleway"/>
                <a:ea typeface="Raleway"/>
                <a:cs typeface="Raleway"/>
                <a:sym typeface="Raleway"/>
              </a:rPr>
              <a:t> Accuracy          : 90 %</a:t>
            </a:r>
            <a:endParaRPr sz="2100">
              <a:solidFill>
                <a:srgbClr val="A64D79"/>
              </a:solidFill>
            </a:endParaRPr>
          </a:p>
        </p:txBody>
      </p:sp>
      <p:sp>
        <p:nvSpPr>
          <p:cNvPr id="413" name="Google Shape;413;p65"/>
          <p:cNvSpPr txBox="1"/>
          <p:nvPr>
            <p:ph type="title"/>
          </p:nvPr>
        </p:nvSpPr>
        <p:spPr>
          <a:xfrm>
            <a:off x="0" y="855210"/>
            <a:ext cx="9069900" cy="1518600"/>
          </a:xfrm>
          <a:prstGeom prst="rect">
            <a:avLst/>
          </a:prstGeom>
        </p:spPr>
        <p:txBody>
          <a:bodyPr anchorCtr="0" anchor="t" bIns="91425" lIns="91425" spcFirstLastPara="1" rIns="91425" wrap="square" tIns="91425">
            <a:normAutofit/>
          </a:bodyPr>
          <a:lstStyle/>
          <a:p>
            <a:pPr indent="-348615" lvl="0" marL="457200" rtl="0" algn="just">
              <a:spcBef>
                <a:spcPts val="0"/>
              </a:spcBef>
              <a:spcAft>
                <a:spcPts val="0"/>
              </a:spcAft>
              <a:buClr>
                <a:srgbClr val="A64D79"/>
              </a:buClr>
              <a:buSzPts val="1890"/>
              <a:buFont typeface="Raleway SemiBold"/>
              <a:buChar char="➢"/>
            </a:pPr>
            <a:r>
              <a:rPr lang="en" sz="1890">
                <a:solidFill>
                  <a:srgbClr val="A64D79"/>
                </a:solidFill>
                <a:latin typeface="Raleway SemiBold"/>
                <a:ea typeface="Raleway SemiBold"/>
                <a:cs typeface="Raleway SemiBold"/>
                <a:sym typeface="Raleway SemiBold"/>
              </a:rPr>
              <a:t>The results form the table clearly states that the best optimizer out there is Adam. The reason it is best because at most of the times it gives higher accuracy when compared to SGD.</a:t>
            </a:r>
            <a:endParaRPr sz="1890">
              <a:solidFill>
                <a:srgbClr val="A64D79"/>
              </a:solidFill>
              <a:latin typeface="Raleway SemiBold"/>
              <a:ea typeface="Raleway SemiBold"/>
              <a:cs typeface="Raleway SemiBold"/>
              <a:sym typeface="Raleway SemiBold"/>
            </a:endParaRPr>
          </a:p>
          <a:p>
            <a:pPr indent="-348615" lvl="0" marL="457200" rtl="0" algn="just">
              <a:spcBef>
                <a:spcPts val="0"/>
              </a:spcBef>
              <a:spcAft>
                <a:spcPts val="0"/>
              </a:spcAft>
              <a:buClr>
                <a:srgbClr val="A64D79"/>
              </a:buClr>
              <a:buSzPts val="1890"/>
              <a:buFont typeface="Raleway SemiBold"/>
              <a:buChar char="➢"/>
            </a:pPr>
            <a:r>
              <a:rPr lang="en" sz="1890">
                <a:solidFill>
                  <a:srgbClr val="A64D79"/>
                </a:solidFill>
                <a:latin typeface="Raleway SemiBold"/>
                <a:ea typeface="Raleway SemiBold"/>
                <a:cs typeface="Raleway SemiBold"/>
                <a:sym typeface="Raleway SemiBold"/>
              </a:rPr>
              <a:t>So, it is suggested to use Adam optimizer over SGD</a:t>
            </a:r>
            <a:endParaRPr sz="1890">
              <a:solidFill>
                <a:srgbClr val="A64D79"/>
              </a:solidFill>
              <a:latin typeface="Raleway SemiBold"/>
              <a:ea typeface="Raleway SemiBold"/>
              <a:cs typeface="Raleway SemiBold"/>
              <a:sym typeface="Raleway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idx="4294967295" type="title"/>
          </p:nvPr>
        </p:nvSpPr>
        <p:spPr>
          <a:xfrm>
            <a:off x="0" y="0"/>
            <a:ext cx="3012000" cy="8574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None/>
            </a:pPr>
            <a:r>
              <a:rPr b="1" lang="en" sz="3600">
                <a:latin typeface="Raleway"/>
                <a:ea typeface="Raleway"/>
                <a:cs typeface="Raleway"/>
                <a:sym typeface="Raleway"/>
              </a:rPr>
              <a:t>Optimizers</a:t>
            </a:r>
            <a:endParaRPr b="1" sz="2400">
              <a:latin typeface="Raleway"/>
              <a:ea typeface="Raleway"/>
              <a:cs typeface="Raleway"/>
              <a:sym typeface="Raleway"/>
            </a:endParaRPr>
          </a:p>
        </p:txBody>
      </p:sp>
      <p:sp>
        <p:nvSpPr>
          <p:cNvPr id="97" name="Google Shape;97;p18"/>
          <p:cNvSpPr txBox="1"/>
          <p:nvPr>
            <p:ph idx="4294967295" type="title"/>
          </p:nvPr>
        </p:nvSpPr>
        <p:spPr>
          <a:xfrm>
            <a:off x="0" y="750950"/>
            <a:ext cx="9144000" cy="857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en" sz="1200">
                <a:solidFill>
                  <a:srgbClr val="202124"/>
                </a:solidFill>
                <a:highlight>
                  <a:srgbClr val="FFFFFF"/>
                </a:highlight>
                <a:latin typeface="Raleway SemiBold"/>
                <a:ea typeface="Raleway SemiBold"/>
                <a:cs typeface="Raleway SemiBold"/>
                <a:sym typeface="Raleway SemiBold"/>
              </a:rPr>
              <a:t>Optimizers are algorithms or methods used to change the attributes of your neural network such as weights and learning rate in order to reduce the losses. How you should change your weights or learning rates of your neural network to reduce the losses is defined by the optimizers you use.</a:t>
            </a:r>
            <a:endParaRPr sz="2390">
              <a:latin typeface="Raleway SemiBold"/>
              <a:ea typeface="Raleway SemiBold"/>
              <a:cs typeface="Raleway SemiBold"/>
              <a:sym typeface="Raleway SemiBold"/>
            </a:endParaRPr>
          </a:p>
        </p:txBody>
      </p:sp>
      <p:sp>
        <p:nvSpPr>
          <p:cNvPr id="98" name="Google Shape;98;p18"/>
          <p:cNvSpPr txBox="1"/>
          <p:nvPr>
            <p:ph idx="4294967295" type="title"/>
          </p:nvPr>
        </p:nvSpPr>
        <p:spPr>
          <a:xfrm>
            <a:off x="0" y="1456475"/>
            <a:ext cx="1123800" cy="553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SzPts val="990"/>
              <a:buNone/>
            </a:pPr>
            <a:r>
              <a:rPr b="1" lang="en" sz="2120">
                <a:latin typeface="Raleway"/>
                <a:ea typeface="Raleway"/>
                <a:cs typeface="Raleway"/>
                <a:sym typeface="Raleway"/>
              </a:rPr>
              <a:t>Adam: </a:t>
            </a:r>
            <a:endParaRPr b="1" sz="2029">
              <a:latin typeface="Raleway"/>
              <a:ea typeface="Raleway"/>
              <a:cs typeface="Raleway"/>
              <a:sym typeface="Raleway"/>
            </a:endParaRPr>
          </a:p>
        </p:txBody>
      </p:sp>
      <p:sp>
        <p:nvSpPr>
          <p:cNvPr id="99" name="Google Shape;99;p18"/>
          <p:cNvSpPr txBox="1"/>
          <p:nvPr>
            <p:ph idx="4294967295" type="title"/>
          </p:nvPr>
        </p:nvSpPr>
        <p:spPr>
          <a:xfrm>
            <a:off x="0" y="1930725"/>
            <a:ext cx="9052500" cy="857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en" sz="1200">
                <a:solidFill>
                  <a:srgbClr val="202124"/>
                </a:solidFill>
                <a:highlight>
                  <a:srgbClr val="FFFFFF"/>
                </a:highlight>
                <a:latin typeface="Raleway SemiBold"/>
                <a:ea typeface="Raleway SemiBold"/>
                <a:cs typeface="Raleway SemiBold"/>
                <a:sym typeface="Raleway SemiBold"/>
              </a:rPr>
              <a:t>Adam optimization is a stochastic gradient descent method that is based on adaptive estimation of first-order and second-order moments.</a:t>
            </a:r>
            <a:endParaRPr sz="2390">
              <a:latin typeface="Raleway SemiBold"/>
              <a:ea typeface="Raleway SemiBold"/>
              <a:cs typeface="Raleway SemiBold"/>
              <a:sym typeface="Raleway SemiBold"/>
            </a:endParaRPr>
          </a:p>
        </p:txBody>
      </p:sp>
      <p:sp>
        <p:nvSpPr>
          <p:cNvPr id="100" name="Google Shape;100;p18"/>
          <p:cNvSpPr txBox="1"/>
          <p:nvPr>
            <p:ph idx="4294967295" type="title"/>
          </p:nvPr>
        </p:nvSpPr>
        <p:spPr>
          <a:xfrm>
            <a:off x="0" y="2997675"/>
            <a:ext cx="9144000" cy="857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SzPts val="990"/>
              <a:buNone/>
            </a:pPr>
            <a:r>
              <a:rPr lang="en" sz="1050">
                <a:solidFill>
                  <a:srgbClr val="4D5156"/>
                </a:solidFill>
                <a:highlight>
                  <a:srgbClr val="FFFFFF"/>
                </a:highlight>
                <a:latin typeface="Raleway SemiBold"/>
                <a:ea typeface="Raleway SemiBold"/>
                <a:cs typeface="Raleway SemiBold"/>
                <a:sym typeface="Raleway SemiBold"/>
              </a:rPr>
              <a:t>Stochastic gradient descent is an iterative method for optimizing an objective function with suitable smoothness properties. It can be regarded as a stochastic approximation of gradient descent optimization, since it replaces the actual gradient by an estimate thereof.</a:t>
            </a:r>
            <a:endParaRPr sz="2390">
              <a:latin typeface="Raleway SemiBold"/>
              <a:ea typeface="Raleway SemiBold"/>
              <a:cs typeface="Raleway SemiBold"/>
              <a:sym typeface="Raleway SemiBold"/>
            </a:endParaRPr>
          </a:p>
        </p:txBody>
      </p:sp>
      <p:sp>
        <p:nvSpPr>
          <p:cNvPr id="101" name="Google Shape;101;p18"/>
          <p:cNvSpPr txBox="1"/>
          <p:nvPr>
            <p:ph idx="4294967295" type="title"/>
          </p:nvPr>
        </p:nvSpPr>
        <p:spPr>
          <a:xfrm>
            <a:off x="0" y="2514750"/>
            <a:ext cx="1012500" cy="553800"/>
          </a:xfrm>
          <a:prstGeom prst="rect">
            <a:avLst/>
          </a:prstGeom>
        </p:spPr>
        <p:txBody>
          <a:bodyPr anchorCtr="0" anchor="t" bIns="91425" lIns="91425" spcFirstLastPara="1" rIns="91425" wrap="square" tIns="91425">
            <a:normAutofit/>
          </a:bodyPr>
          <a:lstStyle/>
          <a:p>
            <a:pPr indent="0" lvl="0" marL="0" rtl="0" algn="l">
              <a:spcBef>
                <a:spcPts val="0"/>
              </a:spcBef>
              <a:spcAft>
                <a:spcPts val="1600"/>
              </a:spcAft>
              <a:buSzPts val="990"/>
              <a:buNone/>
            </a:pPr>
            <a:r>
              <a:rPr b="1" lang="en" sz="2120">
                <a:latin typeface="Raleway"/>
                <a:ea typeface="Raleway"/>
                <a:cs typeface="Raleway"/>
                <a:sym typeface="Raleway"/>
              </a:rPr>
              <a:t>SGD</a:t>
            </a:r>
            <a:r>
              <a:rPr b="1" lang="en" sz="2120">
                <a:latin typeface="Raleway"/>
                <a:ea typeface="Raleway"/>
                <a:cs typeface="Raleway"/>
                <a:sym typeface="Raleway"/>
              </a:rPr>
              <a:t>: </a:t>
            </a:r>
            <a:endParaRPr b="1" sz="2029">
              <a:latin typeface="Raleway"/>
              <a:ea typeface="Raleway"/>
              <a:cs typeface="Raleway"/>
              <a:sym typeface="Raleway"/>
            </a:endParaRPr>
          </a:p>
        </p:txBody>
      </p:sp>
      <p:sp>
        <p:nvSpPr>
          <p:cNvPr id="102" name="Google Shape;102;p18"/>
          <p:cNvSpPr txBox="1"/>
          <p:nvPr/>
        </p:nvSpPr>
        <p:spPr>
          <a:xfrm>
            <a:off x="0" y="4293675"/>
            <a:ext cx="914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rPr>
              <a:t>An epoch means </a:t>
            </a:r>
            <a:r>
              <a:rPr b="1" lang="en" sz="1200">
                <a:solidFill>
                  <a:srgbClr val="202124"/>
                </a:solidFill>
                <a:highlight>
                  <a:srgbClr val="FFFFFF"/>
                </a:highlight>
              </a:rPr>
              <a:t>training the neural network with all the training data for one cycle</a:t>
            </a:r>
            <a:r>
              <a:rPr lang="en" sz="1200">
                <a:solidFill>
                  <a:srgbClr val="202124"/>
                </a:solidFill>
                <a:highlight>
                  <a:srgbClr val="FFFFFF"/>
                </a:highlight>
              </a:rPr>
              <a:t>. In an epoch, we use all of the data exactly once. A forward pass and a backward pass together are counted as one pass: An epoch is made up of one or more batches, where we use a part of the dataset to train the neural network.</a:t>
            </a:r>
            <a:endParaRPr/>
          </a:p>
        </p:txBody>
      </p:sp>
      <p:sp>
        <p:nvSpPr>
          <p:cNvPr id="103" name="Google Shape;103;p18"/>
          <p:cNvSpPr txBox="1"/>
          <p:nvPr>
            <p:ph idx="4294967295" type="title"/>
          </p:nvPr>
        </p:nvSpPr>
        <p:spPr>
          <a:xfrm>
            <a:off x="0" y="3755275"/>
            <a:ext cx="1498500" cy="60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b="1" lang="en">
                <a:latin typeface="Raleway"/>
                <a:ea typeface="Raleway"/>
                <a:cs typeface="Raleway"/>
                <a:sym typeface="Raleway"/>
              </a:rPr>
              <a:t>Epochs</a:t>
            </a:r>
            <a:endParaRPr b="1" sz="16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107" name="Shape 107"/>
        <p:cNvGrpSpPr/>
        <p:nvPr/>
      </p:nvGrpSpPr>
      <p:grpSpPr>
        <a:xfrm>
          <a:off x="0" y="0"/>
          <a:ext cx="0" cy="0"/>
          <a:chOff x="0" y="0"/>
          <a:chExt cx="0" cy="0"/>
        </a:xfrm>
      </p:grpSpPr>
      <p:sp>
        <p:nvSpPr>
          <p:cNvPr id="108" name="Google Shape;108;p19"/>
          <p:cNvSpPr txBox="1"/>
          <p:nvPr/>
        </p:nvSpPr>
        <p:spPr>
          <a:xfrm>
            <a:off x="0" y="1736175"/>
            <a:ext cx="22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Relu : </a:t>
            </a:r>
            <a:endParaRPr/>
          </a:p>
        </p:txBody>
      </p:sp>
      <p:sp>
        <p:nvSpPr>
          <p:cNvPr id="109" name="Google Shape;109;p19"/>
          <p:cNvSpPr txBox="1"/>
          <p:nvPr/>
        </p:nvSpPr>
        <p:spPr>
          <a:xfrm>
            <a:off x="0" y="3356250"/>
            <a:ext cx="12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Sigmoid:</a:t>
            </a:r>
            <a:endParaRPr/>
          </a:p>
        </p:txBody>
      </p:sp>
      <p:pic>
        <p:nvPicPr>
          <p:cNvPr id="110" name="Google Shape;110;p19"/>
          <p:cNvPicPr preferRelativeResize="0"/>
          <p:nvPr/>
        </p:nvPicPr>
        <p:blipFill>
          <a:blip r:embed="rId3">
            <a:alphaModFix/>
          </a:blip>
          <a:stretch>
            <a:fillRect/>
          </a:stretch>
        </p:blipFill>
        <p:spPr>
          <a:xfrm>
            <a:off x="6100725" y="1681425"/>
            <a:ext cx="2090400" cy="1411525"/>
          </a:xfrm>
          <a:prstGeom prst="rect">
            <a:avLst/>
          </a:prstGeom>
          <a:noFill/>
          <a:ln>
            <a:noFill/>
          </a:ln>
        </p:spPr>
      </p:pic>
      <p:pic>
        <p:nvPicPr>
          <p:cNvPr id="111" name="Google Shape;111;p19"/>
          <p:cNvPicPr preferRelativeResize="0"/>
          <p:nvPr/>
        </p:nvPicPr>
        <p:blipFill>
          <a:blip r:embed="rId4">
            <a:alphaModFix/>
          </a:blip>
          <a:stretch>
            <a:fillRect/>
          </a:stretch>
        </p:blipFill>
        <p:spPr>
          <a:xfrm>
            <a:off x="5752800" y="3324525"/>
            <a:ext cx="2680875" cy="1787250"/>
          </a:xfrm>
          <a:prstGeom prst="rect">
            <a:avLst/>
          </a:prstGeom>
          <a:noFill/>
          <a:ln>
            <a:noFill/>
          </a:ln>
        </p:spPr>
      </p:pic>
      <p:sp>
        <p:nvSpPr>
          <p:cNvPr id="112" name="Google Shape;112;p19"/>
          <p:cNvSpPr txBox="1"/>
          <p:nvPr/>
        </p:nvSpPr>
        <p:spPr>
          <a:xfrm>
            <a:off x="0" y="2146013"/>
            <a:ext cx="57003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100"/>
              <a:t>ReLU. The ReLU function is another non-linear activation function that has gained popularity in the deep learning domain. ReLU stands for Rectified Linear Unit. The main advantage of using the ReLU function over other activation functions is that it does not activate all the neurons at the same time.</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None/>
            </a:pPr>
            <a:r>
              <a:t/>
            </a:r>
            <a:endParaRPr sz="1100"/>
          </a:p>
        </p:txBody>
      </p:sp>
      <p:sp>
        <p:nvSpPr>
          <p:cNvPr id="113" name="Google Shape;113;p19"/>
          <p:cNvSpPr txBox="1"/>
          <p:nvPr/>
        </p:nvSpPr>
        <p:spPr>
          <a:xfrm>
            <a:off x="0" y="3756450"/>
            <a:ext cx="4779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The Sigmoid function performs the role of an activation function in machine learning which is used to add non-linearity in a machine learning model. Basically, the function determines which value to pass as output and what not to pass as output.</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114" name="Google Shape;114;p19"/>
          <p:cNvSpPr txBox="1"/>
          <p:nvPr/>
        </p:nvSpPr>
        <p:spPr>
          <a:xfrm>
            <a:off x="891000" y="1417500"/>
            <a:ext cx="2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5" name="Google Shape;115;p19"/>
          <p:cNvSpPr txBox="1"/>
          <p:nvPr/>
        </p:nvSpPr>
        <p:spPr>
          <a:xfrm>
            <a:off x="190200" y="758025"/>
            <a:ext cx="8831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An Activation Function decides whether a neuron should be activated or not. This means that it will decide whether the neuron's input to the network is important or not in the process of prediction using simpler mathematical operations.</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116" name="Google Shape;116;p19"/>
          <p:cNvSpPr txBox="1"/>
          <p:nvPr/>
        </p:nvSpPr>
        <p:spPr>
          <a:xfrm>
            <a:off x="1883250" y="141750"/>
            <a:ext cx="501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What is a Neural Network Activation Function?</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type="ctrTitle"/>
          </p:nvPr>
        </p:nvSpPr>
        <p:spPr>
          <a:xfrm>
            <a:off x="311700" y="50625"/>
            <a:ext cx="8520600" cy="992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Auto Mpg </a:t>
            </a:r>
            <a:endParaRPr>
              <a:solidFill>
                <a:schemeClr val="lt1"/>
              </a:solidFill>
            </a:endParaRPr>
          </a:p>
        </p:txBody>
      </p:sp>
      <p:sp>
        <p:nvSpPr>
          <p:cNvPr id="122" name="Google Shape;122;p20"/>
          <p:cNvSpPr txBox="1"/>
          <p:nvPr>
            <p:ph idx="1" type="subTitle"/>
          </p:nvPr>
        </p:nvSpPr>
        <p:spPr>
          <a:xfrm>
            <a:off x="6759600" y="4419925"/>
            <a:ext cx="2072700" cy="440100"/>
          </a:xfrm>
          <a:prstGeom prst="rect">
            <a:avLst/>
          </a:prstGeom>
        </p:spPr>
        <p:txBody>
          <a:bodyPr anchorCtr="0" anchor="t" bIns="91425" lIns="91425" spcFirstLastPara="1" rIns="91425" wrap="square" tIns="91425">
            <a:normAutofit fontScale="62500" lnSpcReduction="10000"/>
          </a:bodyPr>
          <a:lstStyle/>
          <a:p>
            <a:pPr indent="0" lvl="0" marL="0" rtl="0" algn="ctr">
              <a:spcBef>
                <a:spcPts val="0"/>
              </a:spcBef>
              <a:spcAft>
                <a:spcPts val="0"/>
              </a:spcAft>
              <a:buNone/>
            </a:pPr>
            <a:r>
              <a:rPr lang="en">
                <a:solidFill>
                  <a:schemeClr val="lt1"/>
                </a:solidFill>
              </a:rPr>
              <a:t>By Paul Abhishek</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type="ctrTitle"/>
          </p:nvPr>
        </p:nvSpPr>
        <p:spPr>
          <a:xfrm>
            <a:off x="0" y="1701000"/>
            <a:ext cx="1174500" cy="453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SzPts val="990"/>
              <a:buNone/>
            </a:pPr>
            <a:r>
              <a:rPr lang="en" sz="1200">
                <a:solidFill>
                  <a:srgbClr val="FFFFFF"/>
                </a:solidFill>
                <a:latin typeface="Raleway ExtraBold"/>
                <a:ea typeface="Raleway ExtraBold"/>
                <a:cs typeface="Raleway ExtraBold"/>
                <a:sym typeface="Raleway ExtraBold"/>
              </a:rPr>
              <a:t>Objective </a:t>
            </a:r>
            <a:endParaRPr sz="1200">
              <a:solidFill>
                <a:srgbClr val="FFFFFF"/>
              </a:solidFill>
              <a:latin typeface="Raleway ExtraBold"/>
              <a:ea typeface="Raleway ExtraBold"/>
              <a:cs typeface="Raleway ExtraBold"/>
              <a:sym typeface="Raleway ExtraBold"/>
            </a:endParaRPr>
          </a:p>
        </p:txBody>
      </p:sp>
      <p:sp>
        <p:nvSpPr>
          <p:cNvPr id="128" name="Google Shape;128;p21"/>
          <p:cNvSpPr txBox="1"/>
          <p:nvPr>
            <p:ph idx="1" type="subTitle"/>
          </p:nvPr>
        </p:nvSpPr>
        <p:spPr>
          <a:xfrm>
            <a:off x="0" y="2202600"/>
            <a:ext cx="8737800" cy="73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200">
                <a:solidFill>
                  <a:srgbClr val="FFFFFF"/>
                </a:solidFill>
                <a:latin typeface="Raleway ExtraBold"/>
                <a:ea typeface="Raleway ExtraBold"/>
                <a:cs typeface="Raleway ExtraBold"/>
                <a:sym typeface="Raleway ExtraBold"/>
              </a:rPr>
              <a:t>To </a:t>
            </a:r>
            <a:r>
              <a:rPr lang="en" sz="1200">
                <a:solidFill>
                  <a:srgbClr val="FFFFFF"/>
                </a:solidFill>
                <a:latin typeface="Raleway ExtraBold"/>
                <a:ea typeface="Raleway ExtraBold"/>
                <a:cs typeface="Raleway ExtraBold"/>
                <a:sym typeface="Raleway ExtraBold"/>
              </a:rPr>
              <a:t>determine the Miles Per Gallon (MPG) by the given inputs. </a:t>
            </a:r>
            <a:endParaRPr sz="1200">
              <a:solidFill>
                <a:srgbClr val="FFFFFF"/>
              </a:solidFill>
              <a:latin typeface="Raleway ExtraBold"/>
              <a:ea typeface="Raleway ExtraBold"/>
              <a:cs typeface="Raleway ExtraBold"/>
              <a:sym typeface="Raleway ExtraBold"/>
            </a:endParaRPr>
          </a:p>
        </p:txBody>
      </p:sp>
      <p:sp>
        <p:nvSpPr>
          <p:cNvPr id="129" name="Google Shape;129;p21"/>
          <p:cNvSpPr txBox="1"/>
          <p:nvPr>
            <p:ph type="ctrTitle"/>
          </p:nvPr>
        </p:nvSpPr>
        <p:spPr>
          <a:xfrm>
            <a:off x="0" y="0"/>
            <a:ext cx="1174500" cy="5358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SzPts val="990"/>
              <a:buNone/>
            </a:pPr>
            <a:r>
              <a:rPr lang="en" sz="1200">
                <a:solidFill>
                  <a:srgbClr val="FFFFFF"/>
                </a:solidFill>
                <a:latin typeface="Raleway ExtraBold"/>
                <a:ea typeface="Raleway ExtraBold"/>
                <a:cs typeface="Raleway ExtraBold"/>
                <a:sym typeface="Raleway ExtraBold"/>
              </a:rPr>
              <a:t>Background</a:t>
            </a:r>
            <a:endParaRPr sz="1200">
              <a:solidFill>
                <a:srgbClr val="FFFFFF"/>
              </a:solidFill>
              <a:latin typeface="Raleway ExtraBold"/>
              <a:ea typeface="Raleway ExtraBold"/>
              <a:cs typeface="Raleway ExtraBold"/>
              <a:sym typeface="Raleway ExtraBold"/>
            </a:endParaRPr>
          </a:p>
        </p:txBody>
      </p:sp>
      <p:sp>
        <p:nvSpPr>
          <p:cNvPr id="130" name="Google Shape;130;p21"/>
          <p:cNvSpPr txBox="1"/>
          <p:nvPr>
            <p:ph type="ctrTitle"/>
          </p:nvPr>
        </p:nvSpPr>
        <p:spPr>
          <a:xfrm>
            <a:off x="0" y="3040950"/>
            <a:ext cx="911400" cy="4530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SzPts val="990"/>
              <a:buNone/>
            </a:pPr>
            <a:r>
              <a:rPr lang="en" sz="1200">
                <a:solidFill>
                  <a:srgbClr val="FFFFFF"/>
                </a:solidFill>
                <a:latin typeface="Raleway ExtraBold"/>
                <a:ea typeface="Raleway ExtraBold"/>
                <a:cs typeface="Raleway ExtraBold"/>
                <a:sym typeface="Raleway ExtraBold"/>
              </a:rPr>
              <a:t>Path</a:t>
            </a:r>
            <a:endParaRPr sz="1200">
              <a:solidFill>
                <a:srgbClr val="FFFFFF"/>
              </a:solidFill>
              <a:latin typeface="Raleway ExtraBold"/>
              <a:ea typeface="Raleway ExtraBold"/>
              <a:cs typeface="Raleway ExtraBold"/>
              <a:sym typeface="Raleway ExtraBold"/>
            </a:endParaRPr>
          </a:p>
        </p:txBody>
      </p:sp>
      <p:sp>
        <p:nvSpPr>
          <p:cNvPr id="131" name="Google Shape;131;p21"/>
          <p:cNvSpPr txBox="1"/>
          <p:nvPr>
            <p:ph idx="1" type="subTitle"/>
          </p:nvPr>
        </p:nvSpPr>
        <p:spPr>
          <a:xfrm>
            <a:off x="0" y="3544575"/>
            <a:ext cx="9144000" cy="738300"/>
          </a:xfrm>
          <a:prstGeom prst="rect">
            <a:avLst/>
          </a:prstGeom>
        </p:spPr>
        <p:txBody>
          <a:bodyPr anchorCtr="0" anchor="t" bIns="91425" lIns="91425" spcFirstLastPara="1" rIns="91425" wrap="square" tIns="91425">
            <a:noAutofit/>
          </a:bodyPr>
          <a:lstStyle/>
          <a:p>
            <a:pPr indent="0" lvl="0" marL="0" rtl="0" algn="just">
              <a:lnSpc>
                <a:spcPct val="80000"/>
              </a:lnSpc>
              <a:spcBef>
                <a:spcPts val="0"/>
              </a:spcBef>
              <a:spcAft>
                <a:spcPts val="0"/>
              </a:spcAft>
              <a:buSzPts val="852"/>
              <a:buNone/>
            </a:pPr>
            <a:r>
              <a:rPr lang="en" sz="1200">
                <a:solidFill>
                  <a:srgbClr val="FFFFFF"/>
                </a:solidFill>
                <a:latin typeface="Raleway ExtraBold"/>
                <a:ea typeface="Raleway ExtraBold"/>
                <a:cs typeface="Raleway ExtraBold"/>
                <a:sym typeface="Raleway ExtraBold"/>
              </a:rPr>
              <a:t>The data set has a  </a:t>
            </a:r>
            <a:r>
              <a:rPr lang="en" sz="1200">
                <a:solidFill>
                  <a:srgbClr val="FFFFFF"/>
                </a:solidFill>
                <a:latin typeface="Raleway ExtraBold"/>
                <a:ea typeface="Raleway ExtraBold"/>
                <a:cs typeface="Raleway ExtraBold"/>
                <a:sym typeface="Raleway ExtraBold"/>
              </a:rPr>
              <a:t>continuous</a:t>
            </a:r>
            <a:r>
              <a:rPr lang="en" sz="1200">
                <a:solidFill>
                  <a:srgbClr val="FFFFFF"/>
                </a:solidFill>
                <a:latin typeface="Raleway ExtraBold"/>
                <a:ea typeface="Raleway ExtraBold"/>
                <a:cs typeface="Raleway ExtraBold"/>
                <a:sym typeface="Raleway ExtraBold"/>
              </a:rPr>
              <a:t> outcome which varies from x to x . </a:t>
            </a:r>
            <a:r>
              <a:rPr lang="en" sz="1200">
                <a:solidFill>
                  <a:srgbClr val="FFFFFF"/>
                </a:solidFill>
                <a:latin typeface="Raleway ExtraBold"/>
                <a:ea typeface="Raleway ExtraBold"/>
                <a:cs typeface="Raleway ExtraBold"/>
                <a:sym typeface="Raleway ExtraBold"/>
              </a:rPr>
              <a:t>Preprocessing of the Data and Exploratory Data Analysis are done using python, pandas functions.  Neural Network regression algorithm is applied on various train test ratios and run through </a:t>
            </a:r>
            <a:r>
              <a:rPr lang="en" sz="1200">
                <a:solidFill>
                  <a:srgbClr val="FFFFFF"/>
                </a:solidFill>
                <a:latin typeface="Raleway ExtraBold"/>
                <a:ea typeface="Raleway ExtraBold"/>
                <a:cs typeface="Raleway ExtraBold"/>
                <a:sym typeface="Raleway ExtraBold"/>
              </a:rPr>
              <a:t>Different</a:t>
            </a:r>
            <a:r>
              <a:rPr lang="en" sz="1200">
                <a:solidFill>
                  <a:srgbClr val="FFFFFF"/>
                </a:solidFill>
                <a:latin typeface="Raleway ExtraBold"/>
                <a:ea typeface="Raleway ExtraBold"/>
                <a:cs typeface="Raleway ExtraBold"/>
                <a:sym typeface="Raleway ExtraBold"/>
              </a:rPr>
              <a:t> architectures to </a:t>
            </a:r>
            <a:r>
              <a:rPr lang="en" sz="1200">
                <a:solidFill>
                  <a:srgbClr val="FFFFFF"/>
                </a:solidFill>
                <a:latin typeface="Raleway ExtraBold"/>
                <a:ea typeface="Raleway ExtraBold"/>
                <a:cs typeface="Raleway ExtraBold"/>
                <a:sym typeface="Raleway ExtraBold"/>
              </a:rPr>
              <a:t>obtain</a:t>
            </a:r>
            <a:r>
              <a:rPr lang="en" sz="1200">
                <a:solidFill>
                  <a:srgbClr val="FFFFFF"/>
                </a:solidFill>
                <a:latin typeface="Raleway ExtraBold"/>
                <a:ea typeface="Raleway ExtraBold"/>
                <a:cs typeface="Raleway ExtraBold"/>
                <a:sym typeface="Raleway ExtraBold"/>
              </a:rPr>
              <a:t> the best model which gives the lowest MAE.</a:t>
            </a:r>
            <a:endParaRPr sz="1200">
              <a:solidFill>
                <a:srgbClr val="FFFFFF"/>
              </a:solidFill>
              <a:latin typeface="Raleway ExtraBold"/>
              <a:ea typeface="Raleway ExtraBold"/>
              <a:cs typeface="Raleway ExtraBold"/>
              <a:sym typeface="Raleway ExtraBold"/>
            </a:endParaRPr>
          </a:p>
        </p:txBody>
      </p:sp>
      <p:sp>
        <p:nvSpPr>
          <p:cNvPr id="132" name="Google Shape;132;p21"/>
          <p:cNvSpPr txBox="1"/>
          <p:nvPr>
            <p:ph idx="1" type="subTitle"/>
          </p:nvPr>
        </p:nvSpPr>
        <p:spPr>
          <a:xfrm>
            <a:off x="0" y="598200"/>
            <a:ext cx="7761600" cy="73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852"/>
              <a:buNone/>
            </a:pPr>
            <a:r>
              <a:rPr lang="en" sz="1200">
                <a:solidFill>
                  <a:srgbClr val="FFFFFF"/>
                </a:solidFill>
                <a:latin typeface="Raleway ExtraBold"/>
                <a:ea typeface="Raleway ExtraBold"/>
                <a:cs typeface="Raleway ExtraBold"/>
                <a:sym typeface="Raleway ExtraBold"/>
              </a:rPr>
              <a:t>MPG stands for miles per gallon and is used to show how far your car can travel for every gallon (or 4.55 litres) of fuel it uses. For example, if you own a car that returns 50mpg and its fuel tank only has one gallon of petrol or diesel in it, you’ll drive 50 miles before the car runs out of fuel.</a:t>
            </a:r>
            <a:endParaRPr sz="1200">
              <a:solidFill>
                <a:srgbClr val="FFFFFF"/>
              </a:solidFill>
              <a:latin typeface="Raleway ExtraBold"/>
              <a:ea typeface="Raleway ExtraBold"/>
              <a:cs typeface="Raleway ExtraBold"/>
              <a:sym typeface="Raleway ExtraBo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